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2">
  <p:sldMasterIdLst>
    <p:sldMasterId id="2147483648" r:id="rId4"/>
  </p:sldMasterIdLst>
  <p:notesMasterIdLst>
    <p:notesMasterId r:id="rId34"/>
  </p:notesMasterIdLst>
  <p:sldIdLst>
    <p:sldId id="256" r:id="rId5"/>
    <p:sldId id="257" r:id="rId6"/>
    <p:sldId id="259" r:id="rId7"/>
    <p:sldId id="286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87" r:id="rId17"/>
    <p:sldId id="274" r:id="rId18"/>
    <p:sldId id="288" r:id="rId19"/>
    <p:sldId id="275" r:id="rId20"/>
    <p:sldId id="276" r:id="rId21"/>
    <p:sldId id="277" r:id="rId22"/>
    <p:sldId id="290" r:id="rId23"/>
    <p:sldId id="278" r:id="rId24"/>
    <p:sldId id="284" r:id="rId25"/>
    <p:sldId id="285" r:id="rId26"/>
    <p:sldId id="279" r:id="rId27"/>
    <p:sldId id="289" r:id="rId28"/>
    <p:sldId id="280" r:id="rId29"/>
    <p:sldId id="281" r:id="rId30"/>
    <p:sldId id="282" r:id="rId31"/>
    <p:sldId id="283" r:id="rId32"/>
    <p:sldId id="265" r:id="rId33"/>
  </p:sldIdLst>
  <p:sldSz cx="18288000" cy="10287000"/>
  <p:notesSz cx="6858000" cy="9144000"/>
  <p:embeddedFontLst>
    <p:embeddedFont>
      <p:font typeface="Anton" pitchFamily="2" charset="0"/>
      <p:regular r:id="rId35"/>
    </p:embeddedFont>
    <p:embeddedFont>
      <p:font typeface="Garet" pitchFamily="2" charset="0"/>
      <p:regular r:id="rId36"/>
    </p:embeddedFont>
    <p:embeddedFont>
      <p:font typeface="Garet Bold" pitchFamily="2" charset="0"/>
      <p:regular r:id="rId37"/>
    </p:embeddedFont>
    <p:embeddedFont>
      <p:font typeface="League Spartan" pitchFamily="2" charset="0"/>
      <p:regular r:id="rId38"/>
    </p:embeddedFont>
    <p:embeddedFont>
      <p:font typeface="Open Sans Bold" panose="020B0806030504020204" pitchFamily="34" charset="0"/>
      <p:regular r:id="rId3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5DA6"/>
    <a:srgbClr val="311C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9" d="100"/>
          <a:sy n="39" d="100"/>
        </p:scale>
        <p:origin x="94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 /><Relationship Id="rId13" Type="http://schemas.openxmlformats.org/officeDocument/2006/relationships/slide" Target="slides/slide9.xml" /><Relationship Id="rId18" Type="http://schemas.openxmlformats.org/officeDocument/2006/relationships/slide" Target="slides/slide14.xml" /><Relationship Id="rId26" Type="http://schemas.openxmlformats.org/officeDocument/2006/relationships/slide" Target="slides/slide22.xml" /><Relationship Id="rId39" Type="http://schemas.openxmlformats.org/officeDocument/2006/relationships/font" Target="fonts/font5.fntdata" /><Relationship Id="rId3" Type="http://schemas.openxmlformats.org/officeDocument/2006/relationships/customXml" Target="../customXml/item3.xml" /><Relationship Id="rId21" Type="http://schemas.openxmlformats.org/officeDocument/2006/relationships/slide" Target="slides/slide17.xml" /><Relationship Id="rId34" Type="http://schemas.openxmlformats.org/officeDocument/2006/relationships/notesMaster" Target="notesMasters/notesMaster1.xml" /><Relationship Id="rId42" Type="http://schemas.openxmlformats.org/officeDocument/2006/relationships/theme" Target="theme/theme1.xml" /><Relationship Id="rId7" Type="http://schemas.openxmlformats.org/officeDocument/2006/relationships/slide" Target="slides/slide3.xml" /><Relationship Id="rId12" Type="http://schemas.openxmlformats.org/officeDocument/2006/relationships/slide" Target="slides/slide8.xml" /><Relationship Id="rId17" Type="http://schemas.openxmlformats.org/officeDocument/2006/relationships/slide" Target="slides/slide13.xml" /><Relationship Id="rId25" Type="http://schemas.openxmlformats.org/officeDocument/2006/relationships/slide" Target="slides/slide21.xml" /><Relationship Id="rId33" Type="http://schemas.openxmlformats.org/officeDocument/2006/relationships/slide" Target="slides/slide29.xml" /><Relationship Id="rId38" Type="http://schemas.openxmlformats.org/officeDocument/2006/relationships/font" Target="fonts/font4.fntdata" /><Relationship Id="rId2" Type="http://schemas.openxmlformats.org/officeDocument/2006/relationships/customXml" Target="../customXml/item2.xml" /><Relationship Id="rId16" Type="http://schemas.openxmlformats.org/officeDocument/2006/relationships/slide" Target="slides/slide12.xml" /><Relationship Id="rId20" Type="http://schemas.openxmlformats.org/officeDocument/2006/relationships/slide" Target="slides/slide16.xml" /><Relationship Id="rId29" Type="http://schemas.openxmlformats.org/officeDocument/2006/relationships/slide" Target="slides/slide25.xml" /><Relationship Id="rId41" Type="http://schemas.openxmlformats.org/officeDocument/2006/relationships/viewProps" Target="viewProps.xml" /><Relationship Id="rId1" Type="http://schemas.openxmlformats.org/officeDocument/2006/relationships/customXml" Target="../customXml/item1.xml" /><Relationship Id="rId6" Type="http://schemas.openxmlformats.org/officeDocument/2006/relationships/slide" Target="slides/slide2.xml" /><Relationship Id="rId11" Type="http://schemas.openxmlformats.org/officeDocument/2006/relationships/slide" Target="slides/slide7.xml" /><Relationship Id="rId24" Type="http://schemas.openxmlformats.org/officeDocument/2006/relationships/slide" Target="slides/slide20.xml" /><Relationship Id="rId32" Type="http://schemas.openxmlformats.org/officeDocument/2006/relationships/slide" Target="slides/slide28.xml" /><Relationship Id="rId37" Type="http://schemas.openxmlformats.org/officeDocument/2006/relationships/font" Target="fonts/font3.fntdata" /><Relationship Id="rId40" Type="http://schemas.openxmlformats.org/officeDocument/2006/relationships/presProps" Target="presProps.xml" /><Relationship Id="rId5" Type="http://schemas.openxmlformats.org/officeDocument/2006/relationships/slide" Target="slides/slide1.xml" /><Relationship Id="rId15" Type="http://schemas.openxmlformats.org/officeDocument/2006/relationships/slide" Target="slides/slide11.xml" /><Relationship Id="rId23" Type="http://schemas.openxmlformats.org/officeDocument/2006/relationships/slide" Target="slides/slide19.xml" /><Relationship Id="rId28" Type="http://schemas.openxmlformats.org/officeDocument/2006/relationships/slide" Target="slides/slide24.xml" /><Relationship Id="rId36" Type="http://schemas.openxmlformats.org/officeDocument/2006/relationships/font" Target="fonts/font2.fntdata" /><Relationship Id="rId10" Type="http://schemas.openxmlformats.org/officeDocument/2006/relationships/slide" Target="slides/slide6.xml" /><Relationship Id="rId19" Type="http://schemas.openxmlformats.org/officeDocument/2006/relationships/slide" Target="slides/slide15.xml" /><Relationship Id="rId31" Type="http://schemas.openxmlformats.org/officeDocument/2006/relationships/slide" Target="slides/slide27.xml" /><Relationship Id="rId4" Type="http://schemas.openxmlformats.org/officeDocument/2006/relationships/slideMaster" Target="slideMasters/slideMaster1.xml" /><Relationship Id="rId9" Type="http://schemas.openxmlformats.org/officeDocument/2006/relationships/slide" Target="slides/slide5.xml" /><Relationship Id="rId14" Type="http://schemas.openxmlformats.org/officeDocument/2006/relationships/slide" Target="slides/slide10.xml" /><Relationship Id="rId22" Type="http://schemas.openxmlformats.org/officeDocument/2006/relationships/slide" Target="slides/slide18.xml" /><Relationship Id="rId27" Type="http://schemas.openxmlformats.org/officeDocument/2006/relationships/slide" Target="slides/slide23.xml" /><Relationship Id="rId30" Type="http://schemas.openxmlformats.org/officeDocument/2006/relationships/slide" Target="slides/slide26.xml" /><Relationship Id="rId35" Type="http://schemas.openxmlformats.org/officeDocument/2006/relationships/font" Target="fonts/font1.fntdata" /><Relationship Id="rId43" Type="http://schemas.openxmlformats.org/officeDocument/2006/relationships/tableStyles" Target="tableStyle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69DB0-D6D5-4EBE-82C3-811200B247D3}" type="datetimeFigureOut">
              <a:rPr lang="pt-BR" smtClean="0"/>
              <a:t>23/09/2025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B9BD2-37CA-4DEA-A3B0-7FCBC791D79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7577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B9BD2-37CA-4DEA-A3B0-7FCBC791D793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205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9428C-3BDC-F693-D63E-060E58869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37FFAE71-9681-8CEC-36C9-D0D4132093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2C93FF78-E644-1F96-FF3C-FD04E7F9C0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F1616F4-B2FC-415C-575F-15CF1A8B21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B9BD2-37CA-4DEA-A3B0-7FCBC791D793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8623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337C0-5711-5F5B-4091-5200EF003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39798C6-03CB-5C9D-C63A-DEC623680A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2B1BC7BE-3A17-CFCF-E5C5-A3AD1B8220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712A7DE-36EA-18D9-FD47-E1628E545A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B9BD2-37CA-4DEA-A3B0-7FCBC791D793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2823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F12647-FD16-42BA-3484-ED1F3CBDA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5988B83-8A15-4946-0E5F-DB1FD734A7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89489170-1701-30FB-B435-80593787EC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8B081A1-7245-C8E2-3343-CDCEF11F3E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B9BD2-37CA-4DEA-A3B0-7FCBC791D793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60652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EB030-0331-7638-8FE0-94A1415F7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023FBBA9-7B4A-D6A8-A672-C60909CD0D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C0DD337B-5FA0-2CF3-DC5F-FB44EA4DD6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EF679EB-5047-D565-F8FD-B5FB275A0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B9BD2-37CA-4DEA-A3B0-7FCBC791D793}" type="slidenum">
              <a:rPr lang="pt-BR" smtClean="0"/>
              <a:t>24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0645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2B9EB-8565-D33A-C9FD-7CF12EC4D4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83FB1568-D418-FD10-72AD-33E8852758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85C56B6D-2275-AABC-3C09-3C519929CD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21E0ED8-C537-D114-8F5B-215EDB9653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B9BD2-37CA-4DEA-A3B0-7FCBC791D793}" type="slidenum">
              <a:rPr lang="pt-BR" smtClean="0"/>
              <a:t>26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24883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D3CBF-B60F-958B-3D9E-886545D00F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>
            <a:extLst>
              <a:ext uri="{FF2B5EF4-FFF2-40B4-BE49-F238E27FC236}">
                <a16:creationId xmlns:a16="http://schemas.microsoft.com/office/drawing/2014/main" id="{C3218C09-9DB9-DD17-35F3-C0D16D670A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>
            <a:extLst>
              <a:ext uri="{FF2B5EF4-FFF2-40B4-BE49-F238E27FC236}">
                <a16:creationId xmlns:a16="http://schemas.microsoft.com/office/drawing/2014/main" id="{7DEFF424-1651-3DA4-5F98-93D3F5A4B4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13A6BF0-BD71-649B-6E52-17336C2074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9B9BD2-37CA-4DEA-A3B0-7FCBC791D793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4144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7" Type="http://schemas.openxmlformats.org/officeDocument/2006/relationships/image" Target="../media/image6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5.svg" /><Relationship Id="rId5" Type="http://schemas.openxmlformats.org/officeDocument/2006/relationships/image" Target="../media/image4.png" /><Relationship Id="rId4" Type="http://schemas.openxmlformats.org/officeDocument/2006/relationships/image" Target="../media/image3.sv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png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6.png" /><Relationship Id="rId5" Type="http://schemas.openxmlformats.org/officeDocument/2006/relationships/image" Target="../media/image5.svg" /><Relationship Id="rId4" Type="http://schemas.openxmlformats.org/officeDocument/2006/relationships/image" Target="../media/image4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pn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pn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 /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6.png" /><Relationship Id="rId4" Type="http://schemas.openxmlformats.org/officeDocument/2006/relationships/image" Target="../media/image5.sv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3" name="Group 3"/>
          <p:cNvGrpSpPr/>
          <p:nvPr/>
        </p:nvGrpSpPr>
        <p:grpSpPr>
          <a:xfrm>
            <a:off x="859051" y="8068208"/>
            <a:ext cx="11466685" cy="1190092"/>
            <a:chOff x="0" y="0"/>
            <a:chExt cx="2778015" cy="28832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78015" cy="288321"/>
            </a:xfrm>
            <a:custGeom>
              <a:avLst/>
              <a:gdLst/>
              <a:ahLst/>
              <a:cxnLst/>
              <a:rect l="l" t="t" r="r" b="b"/>
              <a:pathLst>
                <a:path w="2778015" h="288321">
                  <a:moveTo>
                    <a:pt x="67517" y="0"/>
                  </a:moveTo>
                  <a:lnTo>
                    <a:pt x="2710498" y="0"/>
                  </a:lnTo>
                  <a:cubicBezTo>
                    <a:pt x="2728405" y="0"/>
                    <a:pt x="2745578" y="7113"/>
                    <a:pt x="2758240" y="19775"/>
                  </a:cubicBezTo>
                  <a:cubicBezTo>
                    <a:pt x="2770901" y="32437"/>
                    <a:pt x="2778015" y="49610"/>
                    <a:pt x="2778015" y="67517"/>
                  </a:cubicBezTo>
                  <a:lnTo>
                    <a:pt x="2778015" y="220805"/>
                  </a:lnTo>
                  <a:cubicBezTo>
                    <a:pt x="2778015" y="238711"/>
                    <a:pt x="2770901" y="255884"/>
                    <a:pt x="2758240" y="268546"/>
                  </a:cubicBezTo>
                  <a:cubicBezTo>
                    <a:pt x="2745578" y="281208"/>
                    <a:pt x="2728405" y="288321"/>
                    <a:pt x="2710498" y="288321"/>
                  </a:cubicBezTo>
                  <a:lnTo>
                    <a:pt x="67517" y="288321"/>
                  </a:lnTo>
                  <a:cubicBezTo>
                    <a:pt x="30228" y="288321"/>
                    <a:pt x="0" y="258093"/>
                    <a:pt x="0" y="220805"/>
                  </a:cubicBezTo>
                  <a:lnTo>
                    <a:pt x="0" y="67517"/>
                  </a:lnTo>
                  <a:cubicBezTo>
                    <a:pt x="0" y="49610"/>
                    <a:pt x="7113" y="32437"/>
                    <a:pt x="19775" y="19775"/>
                  </a:cubicBezTo>
                  <a:cubicBezTo>
                    <a:pt x="32437" y="7113"/>
                    <a:pt x="49610" y="0"/>
                    <a:pt x="67517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47625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38100"/>
              <a:ext cx="2778015" cy="250221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12543187" y="8068208"/>
            <a:ext cx="3674077" cy="1190092"/>
            <a:chOff x="0" y="0"/>
            <a:chExt cx="1163060" cy="376733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163060" cy="376733"/>
            </a:xfrm>
            <a:custGeom>
              <a:avLst/>
              <a:gdLst/>
              <a:ahLst/>
              <a:cxnLst/>
              <a:rect l="l" t="t" r="r" b="b"/>
              <a:pathLst>
                <a:path w="1163060" h="376733">
                  <a:moveTo>
                    <a:pt x="188367" y="0"/>
                  </a:moveTo>
                  <a:lnTo>
                    <a:pt x="974693" y="0"/>
                  </a:lnTo>
                  <a:cubicBezTo>
                    <a:pt x="1078725" y="0"/>
                    <a:pt x="1163060" y="84335"/>
                    <a:pt x="1163060" y="188367"/>
                  </a:cubicBezTo>
                  <a:lnTo>
                    <a:pt x="1163060" y="188367"/>
                  </a:lnTo>
                  <a:cubicBezTo>
                    <a:pt x="1163060" y="238325"/>
                    <a:pt x="1143214" y="286237"/>
                    <a:pt x="1107888" y="321562"/>
                  </a:cubicBezTo>
                  <a:cubicBezTo>
                    <a:pt x="1072563" y="356888"/>
                    <a:pt x="1024651" y="376733"/>
                    <a:pt x="974693" y="376733"/>
                  </a:cubicBezTo>
                  <a:lnTo>
                    <a:pt x="188367" y="376733"/>
                  </a:lnTo>
                  <a:cubicBezTo>
                    <a:pt x="84335" y="376733"/>
                    <a:pt x="0" y="292399"/>
                    <a:pt x="0" y="188367"/>
                  </a:cubicBezTo>
                  <a:lnTo>
                    <a:pt x="0" y="188367"/>
                  </a:lnTo>
                  <a:cubicBezTo>
                    <a:pt x="0" y="84335"/>
                    <a:pt x="84335" y="0"/>
                    <a:pt x="188367" y="0"/>
                  </a:cubicBezTo>
                  <a:close/>
                </a:path>
              </a:pathLst>
            </a:custGeom>
            <a:solidFill>
              <a:srgbClr val="FFFFFF"/>
            </a:solidFill>
            <a:ln w="47625" cap="rnd">
              <a:solidFill>
                <a:srgbClr val="FFFFFF"/>
              </a:solidFill>
              <a:prstDash val="solid"/>
              <a:rou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38100"/>
              <a:ext cx="1163060" cy="3386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592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6439491" y="8238812"/>
            <a:ext cx="819809" cy="819809"/>
          </a:xfrm>
          <a:custGeom>
            <a:avLst/>
            <a:gdLst/>
            <a:ahLst/>
            <a:cxnLst/>
            <a:rect l="l" t="t" r="r" b="b"/>
            <a:pathLst>
              <a:path w="819809" h="819809">
                <a:moveTo>
                  <a:pt x="0" y="0"/>
                </a:moveTo>
                <a:lnTo>
                  <a:pt x="819809" y="0"/>
                </a:lnTo>
                <a:lnTo>
                  <a:pt x="819809" y="819808"/>
                </a:lnTo>
                <a:lnTo>
                  <a:pt x="0" y="81980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TextBox 10"/>
          <p:cNvSpPr txBox="1"/>
          <p:nvPr/>
        </p:nvSpPr>
        <p:spPr>
          <a:xfrm>
            <a:off x="1028700" y="3543547"/>
            <a:ext cx="14058900" cy="202741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7775"/>
              </a:lnSpc>
            </a:pPr>
            <a:r>
              <a:rPr lang="en-US" sz="7199" err="1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Sustentabilidade</a:t>
            </a:r>
            <a:r>
              <a:rPr lang="en-US" sz="7199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  <a:r>
              <a:rPr lang="en-US" sz="7199" err="1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Atuarial</a:t>
            </a:r>
            <a:r>
              <a:rPr lang="en-US" sz="7199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e </a:t>
            </a:r>
            <a:r>
              <a:rPr lang="en-US" sz="7199" err="1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Equilíbrio</a:t>
            </a:r>
            <a:r>
              <a:rPr lang="en-US" sz="7199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</a:t>
            </a:r>
            <a:r>
              <a:rPr lang="en-US" sz="7199" err="1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Financeiro</a:t>
            </a:r>
            <a:r>
              <a:rPr lang="en-US" sz="7199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 no RPPS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629044" y="8459169"/>
            <a:ext cx="9926699" cy="4231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300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Julio Machado Passos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059685" y="8473707"/>
            <a:ext cx="2580273" cy="41719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240"/>
              </a:lnSpc>
            </a:pPr>
            <a:r>
              <a:rPr lang="en-US" sz="3000" b="1">
                <a:solidFill>
                  <a:srgbClr val="2A0182"/>
                </a:solidFill>
                <a:latin typeface="Garet Bold"/>
                <a:ea typeface="Garet Bold"/>
                <a:cs typeface="Garet Bold"/>
                <a:sym typeface="Garet Bold"/>
              </a:rPr>
              <a:t>Vamos </a:t>
            </a:r>
            <a:r>
              <a:rPr lang="en-US" sz="3000" b="1" err="1">
                <a:solidFill>
                  <a:srgbClr val="2A0182"/>
                </a:solidFill>
                <a:latin typeface="Garet Bold"/>
                <a:ea typeface="Garet Bold"/>
                <a:cs typeface="Garet Bold"/>
                <a:sym typeface="Garet Bold"/>
              </a:rPr>
              <a:t>lá</a:t>
            </a:r>
            <a:r>
              <a:rPr lang="en-US" sz="3000" b="1">
                <a:solidFill>
                  <a:srgbClr val="2A0182"/>
                </a:solidFill>
                <a:latin typeface="Garet Bold"/>
                <a:ea typeface="Garet Bold"/>
                <a:cs typeface="Garet Bold"/>
                <a:sym typeface="Garet Bold"/>
              </a:rPr>
              <a:t>?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14179795" y="-468450"/>
            <a:ext cx="4108205" cy="4108205"/>
            <a:chOff x="0" y="0"/>
            <a:chExt cx="812800" cy="8128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4678827" y="674130"/>
            <a:ext cx="3254628" cy="1823045"/>
            <a:chOff x="0" y="0"/>
            <a:chExt cx="4339504" cy="2430727"/>
          </a:xfrm>
        </p:grpSpPr>
        <p:sp>
          <p:nvSpPr>
            <p:cNvPr id="19" name="TextBox 19"/>
            <p:cNvSpPr txBox="1"/>
            <p:nvPr/>
          </p:nvSpPr>
          <p:spPr>
            <a:xfrm>
              <a:off x="0" y="-76200"/>
              <a:ext cx="4339504" cy="9497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038"/>
                </a:lnSpc>
              </a:pPr>
              <a:r>
                <a:rPr lang="en-US" sz="4312" spc="897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738363"/>
              <a:ext cx="4339504" cy="94996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027"/>
                </a:lnSpc>
              </a:pPr>
              <a:r>
                <a:rPr lang="en-US" sz="4305" b="1" spc="383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21" name="Freeform 21"/>
            <p:cNvSpPr/>
            <p:nvPr/>
          </p:nvSpPr>
          <p:spPr>
            <a:xfrm>
              <a:off x="1452363" y="950956"/>
              <a:ext cx="797320" cy="600980"/>
            </a:xfrm>
            <a:custGeom>
              <a:avLst/>
              <a:gdLst/>
              <a:ahLst/>
              <a:cxnLst/>
              <a:rect l="l" t="t" r="r" b="b"/>
              <a:pathLst>
                <a:path w="797320" h="600980">
                  <a:moveTo>
                    <a:pt x="0" y="0"/>
                  </a:moveTo>
                  <a:lnTo>
                    <a:pt x="797320" y="0"/>
                  </a:lnTo>
                  <a:lnTo>
                    <a:pt x="797320" y="600979"/>
                  </a:lnTo>
                  <a:lnTo>
                    <a:pt x="0" y="6009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0" y="1696992"/>
              <a:ext cx="4339504" cy="73373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606"/>
                </a:lnSpc>
              </a:pPr>
              <a:r>
                <a:rPr lang="en-US" sz="3290" spc="533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23" name="Imagem 22">
            <a:extLst>
              <a:ext uri="{FF2B5EF4-FFF2-40B4-BE49-F238E27FC236}">
                <a16:creationId xmlns:a16="http://schemas.microsoft.com/office/drawing/2014/main" id="{14F665ED-030C-A3BE-F90C-379069C09C1F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4789DC-8478-03E5-960C-820B1817F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6C2923B3-2465-604D-F8A2-239ADBD276AE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17558F7D-CC0E-4C3A-90E3-088F22F247F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954885E7-D3A5-B8D4-7209-43BE3C91872D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C80A7DB0-9E75-CC33-E632-AF1E533B0EF6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028F57B5-E8B4-5067-384B-6E22A59A7659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F802AF33-0751-0EA1-3C4A-B4F414E63388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7A8A2CC6-07B5-2BFA-1D1E-71AC409633C2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7B4ED854-970F-8AF5-00D7-C05A4850104E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C2B801DF-CE42-D181-F019-61FD082F3A1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CB7EDD6A-AAFB-C854-57D5-BCD4C074B6BD}"/>
              </a:ext>
            </a:extLst>
          </p:cNvPr>
          <p:cNvSpPr txBox="1"/>
          <p:nvPr/>
        </p:nvSpPr>
        <p:spPr>
          <a:xfrm>
            <a:off x="1028699" y="2932682"/>
            <a:ext cx="16497301" cy="44890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5000" b="1" dirty="0">
                <a:solidFill>
                  <a:srgbClr val="0070C0"/>
                </a:solidFill>
                <a:latin typeface="Garet Bold"/>
                <a:sym typeface="Garet Bold"/>
              </a:rPr>
              <a:t>3.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sym typeface="Garet Bold"/>
              </a:rPr>
              <a:t>Gestão</a:t>
            </a:r>
            <a:r>
              <a:rPr lang="en-US" sz="5000" b="1" dirty="0">
                <a:solidFill>
                  <a:srgbClr val="0070C0"/>
                </a:solidFill>
                <a:latin typeface="Garet Bold"/>
                <a:sym typeface="Garet Bold"/>
              </a:rPr>
              <a:t> 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Municipal:</a:t>
            </a:r>
          </a:p>
          <a:p>
            <a:pPr algn="l">
              <a:lnSpc>
                <a:spcPts val="5944"/>
              </a:lnSpc>
            </a:pP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Falta de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sintonia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gestão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pessoal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 com as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demandas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do RPPS: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monitoramento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,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mensuração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mitigação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riscos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atuariais</a:t>
            </a: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l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Artigo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69 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Portaria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MTP nº 1.467/2022</a:t>
            </a:r>
          </a:p>
        </p:txBody>
      </p:sp>
    </p:spTree>
    <p:extLst>
      <p:ext uri="{BB962C8B-B14F-4D97-AF65-F5344CB8AC3E}">
        <p14:creationId xmlns:p14="http://schemas.microsoft.com/office/powerpoint/2010/main" val="3947432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D73DDD-61F5-F9E1-125A-18F2AA945E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CDE0554-CCE8-8C21-F5DA-F05E91B0E787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 sz="2000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2F961FE4-4750-5F5C-4D6A-F94544ABC348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A5375308-00BC-CFFF-F077-46BD6DC97DA1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34BDEECC-984E-ECAE-9965-C1C2A8D5BEB6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32F5AC96-6BD9-6342-35F6-EF5EA5EEABF1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B7E3146C-59D5-0E4F-D3EB-E1B67E017A13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B6576A01-466F-678A-716B-8833FEA1DEB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1C98A117-13D3-7D9F-D364-797D3468E441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9F13DA30-E2F0-4ED5-0F89-E904A49BB20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7E42E98A-0B06-5C46-7BDE-A749030C49E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sp>
        <p:nvSpPr>
          <p:cNvPr id="3" name="TextBox 6">
            <a:extLst>
              <a:ext uri="{FF2B5EF4-FFF2-40B4-BE49-F238E27FC236}">
                <a16:creationId xmlns:a16="http://schemas.microsoft.com/office/drawing/2014/main" id="{77B2DEE4-B0E8-168E-F539-9276B160A96D}"/>
              </a:ext>
            </a:extLst>
          </p:cNvPr>
          <p:cNvSpPr txBox="1"/>
          <p:nvPr/>
        </p:nvSpPr>
        <p:spPr>
          <a:xfrm>
            <a:off x="1028699" y="2932682"/>
            <a:ext cx="16497301" cy="70923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pt-BR" sz="3200" b="1">
                <a:solidFill>
                  <a:schemeClr val="bg1"/>
                </a:solidFill>
                <a:latin typeface="Garet Bold"/>
              </a:rPr>
              <a:t>	“Art. 69. Na hipótese de alteração legal relacionada à estrutura funcional e remuneratória dos segurados do RPPS, à ampliação e reformulação dos quadros existentes e às demais políticas de pessoal do ente federativo que possam provocar a majoração potencial dos benefícios do regime próprio, a unidade gestora, a partir de estudo técnico elaborado por atuário legalmente habilitado, acompanhado das premissas e metodologia de cálculo utilizadas, deverá demonstrar a estimativa do seu impacto para o equilíbrio financeiro e atuarial do RPPS.</a:t>
            </a:r>
          </a:p>
          <a:p>
            <a:pPr algn="just"/>
            <a:endParaRPr lang="pt-BR" sz="3200" b="1">
              <a:solidFill>
                <a:schemeClr val="bg1"/>
              </a:solidFill>
              <a:latin typeface="Garet Bold"/>
            </a:endParaRPr>
          </a:p>
          <a:p>
            <a:pPr algn="just"/>
            <a:r>
              <a:rPr lang="pt-BR" sz="3200" b="1">
                <a:solidFill>
                  <a:schemeClr val="bg1"/>
                </a:solidFill>
                <a:latin typeface="Garet Bold"/>
              </a:rPr>
              <a:t>	Parágrafo único. O ente federativo deverá prever fontes de custeio e adotar medidas para o equacionamento do </a:t>
            </a:r>
            <a:r>
              <a:rPr lang="pt-BR" sz="3200" b="1" err="1">
                <a:solidFill>
                  <a:schemeClr val="bg1"/>
                </a:solidFill>
                <a:latin typeface="Garet Bold"/>
              </a:rPr>
              <a:t>deficit</a:t>
            </a:r>
            <a:r>
              <a:rPr lang="pt-BR" sz="3200" b="1">
                <a:solidFill>
                  <a:schemeClr val="bg1"/>
                </a:solidFill>
                <a:latin typeface="Garet Bold"/>
              </a:rPr>
              <a:t> se a proposta de que trata o caput agravar a situação de desequilíbrio financeiro ou atuarial do RPPS.”</a:t>
            </a:r>
          </a:p>
          <a:p>
            <a:pPr algn="l">
              <a:lnSpc>
                <a:spcPts val="5944"/>
              </a:lnSpc>
            </a:pPr>
            <a:endParaRPr lang="en-US" sz="3600" b="1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40685217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49515-1B3A-5A0C-39D0-DF8F57802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D6835F74-50D3-B5F5-CC1D-F220E901E444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D6BE8545-5CC5-E43A-D92B-1DA7C28B247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CCC8C728-45AB-0C57-5D78-06E24D727548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E79DC23C-482B-BAF6-F745-7747D77E03D1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3DCBAD6A-0D30-E7D8-DA2B-0BE981A83D57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1896C8CA-0586-ADE5-FE2C-D85E2CE03722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956C9CEA-8FB0-147E-4A8C-CE3622CD5F33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5E8A1970-3703-647C-96A4-18E512F1980E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900472D7-3A77-E62E-9D20-EEC4907C812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CAD906CF-C3D7-13C1-69EF-C34A31478097}"/>
              </a:ext>
            </a:extLst>
          </p:cNvPr>
          <p:cNvSpPr txBox="1"/>
          <p:nvPr/>
        </p:nvSpPr>
        <p:spPr>
          <a:xfrm>
            <a:off x="1028699" y="2932682"/>
            <a:ext cx="16497301" cy="65915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4.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Limites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gasto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 com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pessoal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 da LRF:</a:t>
            </a:r>
          </a:p>
          <a:p>
            <a:pPr algn="l">
              <a:lnSpc>
                <a:spcPts val="5944"/>
              </a:lnSpc>
            </a:pPr>
            <a:endParaRPr lang="en-US" sz="5000" b="1" dirty="0">
              <a:solidFill>
                <a:srgbClr val="0070C0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/>
            <a:endParaRPr lang="en-US" sz="3000" b="1" dirty="0">
              <a:solidFill>
                <a:srgbClr val="0070C0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/>
            <a:r>
              <a:rPr lang="pt-BR" sz="3000" b="1" dirty="0">
                <a:latin typeface="Garet Bold"/>
                <a:ea typeface="Garet Bold"/>
                <a:cs typeface="Garet Bold"/>
                <a:sym typeface="Garet Bold"/>
              </a:rPr>
              <a:t>Art. 19. Para os fins do disposto no caput do art. 169 da Constituição, a despesa total com pessoal, em cada período de apuração e em cada ente da Federação, não poderá exceder os percentuais da receita corrente líquida, a seguir discriminados:</a:t>
            </a:r>
          </a:p>
          <a:p>
            <a:pPr algn="l"/>
            <a:endParaRPr lang="pt-BR" sz="3000" b="1" dirty="0">
              <a:latin typeface="Garet Bold"/>
              <a:ea typeface="Garet Bold"/>
              <a:cs typeface="Garet Bold"/>
              <a:sym typeface="Garet Bold"/>
            </a:endParaRPr>
          </a:p>
          <a:p>
            <a:pPr algn="l"/>
            <a:r>
              <a:rPr lang="pt-BR" sz="3000" b="1" dirty="0">
                <a:latin typeface="Garet Bold"/>
                <a:ea typeface="Garet Bold"/>
                <a:cs typeface="Garet Bold"/>
                <a:sym typeface="Garet Bold"/>
              </a:rPr>
              <a:t>I - União: 50% (</a:t>
            </a:r>
            <a:r>
              <a:rPr lang="pt-BR" sz="3000" b="1" dirty="0" err="1">
                <a:latin typeface="Garet Bold"/>
                <a:ea typeface="Garet Bold"/>
                <a:cs typeface="Garet Bold"/>
                <a:sym typeface="Garet Bold"/>
              </a:rPr>
              <a:t>cinqüenta</a:t>
            </a:r>
            <a:r>
              <a:rPr lang="pt-BR" sz="3000" b="1" dirty="0">
                <a:latin typeface="Garet Bold"/>
                <a:ea typeface="Garet Bold"/>
                <a:cs typeface="Garet Bold"/>
                <a:sym typeface="Garet Bold"/>
              </a:rPr>
              <a:t> por cento);</a:t>
            </a:r>
          </a:p>
          <a:p>
            <a:pPr algn="l"/>
            <a:endParaRPr lang="pt-BR" sz="3000" b="1" dirty="0">
              <a:latin typeface="Garet Bold"/>
              <a:ea typeface="Garet Bold"/>
              <a:cs typeface="Garet Bold"/>
              <a:sym typeface="Garet Bold"/>
            </a:endParaRPr>
          </a:p>
          <a:p>
            <a:pPr algn="l"/>
            <a:r>
              <a:rPr lang="pt-BR" sz="3000" b="1" dirty="0">
                <a:latin typeface="Garet Bold"/>
                <a:ea typeface="Garet Bold"/>
                <a:cs typeface="Garet Bold"/>
                <a:sym typeface="Garet Bold"/>
              </a:rPr>
              <a:t>II - Estados: 60% (sessenta por cento);</a:t>
            </a:r>
          </a:p>
          <a:p>
            <a:pPr algn="l"/>
            <a:endParaRPr lang="pt-BR" sz="3000" b="1" dirty="0">
              <a:latin typeface="Garet Bold"/>
              <a:ea typeface="Garet Bold"/>
              <a:cs typeface="Garet Bold"/>
              <a:sym typeface="Garet Bold"/>
            </a:endParaRPr>
          </a:p>
          <a:p>
            <a:pPr algn="l"/>
            <a:r>
              <a:rPr lang="pt-BR" sz="3000" b="1" dirty="0">
                <a:latin typeface="Garet Bold"/>
                <a:ea typeface="Garet Bold"/>
                <a:cs typeface="Garet Bold"/>
                <a:sym typeface="Garet Bold"/>
              </a:rPr>
              <a:t>III - Municípios: 60% (sessenta por cento).</a:t>
            </a:r>
            <a:endParaRPr lang="en-US" sz="3000" b="1" dirty="0"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553330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62F2C-4117-9F19-19CC-E83115945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F8A82AAB-B758-C03A-2088-3D20D6C4B62A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78616933-D803-C299-C980-A905802A7F3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5DC10ECC-D2F9-17E5-6319-21519D372CFA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72605A7D-FBF0-709F-BB3D-2F97271ED3AB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8526DA6B-9114-6CB7-27D2-33D2014698EA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2D5FF1B6-75C5-A138-3ED1-D3940C35CF0D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8DDD3023-7C1A-9AB7-BEB0-507FEEF47643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1D16FD6D-0460-199D-A66D-D96C38181DC2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1E59C914-397C-5F36-EDAD-0DD07B9F671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8CAE23FA-D0BE-9A23-E92E-4494DBFAEF81}"/>
              </a:ext>
            </a:extLst>
          </p:cNvPr>
          <p:cNvSpPr txBox="1"/>
          <p:nvPr/>
        </p:nvSpPr>
        <p:spPr>
          <a:xfrm>
            <a:off x="1028699" y="2932682"/>
            <a:ext cx="16497301" cy="524566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4.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Limites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gasto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 com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pessoal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:</a:t>
            </a:r>
          </a:p>
          <a:p>
            <a:pPr algn="l">
              <a:lnSpc>
                <a:spcPts val="5944"/>
              </a:lnSpc>
            </a:pP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l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Restringe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segregação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, que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pode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ser 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única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solução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viável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financeiramente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para 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parte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patronal</a:t>
            </a:r>
          </a:p>
          <a:p>
            <a:pPr algn="l">
              <a:lnSpc>
                <a:spcPts val="5944"/>
              </a:lnSpc>
            </a:pP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l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Restringe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plano de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amortização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.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Único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modelo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que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permite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uso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imediato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dos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recursos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é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por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alíquota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suplementar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96211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4FC166-C916-F081-5089-2DF07B629D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7DEBB090-DCDE-FFF1-69C4-663D2EC62D26}"/>
              </a:ext>
            </a:extLst>
          </p:cNvPr>
          <p:cNvSpPr/>
          <p:nvPr/>
        </p:nvSpPr>
        <p:spPr>
          <a:xfrm>
            <a:off x="27709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 sz="2000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F0A8D0CE-2828-921B-769D-12171025D6FC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FF742402-1BE5-E802-8A81-A1D35AF41AEE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546A4CB3-32ED-3CBE-36FC-4933C1A52527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EB89CDDE-A3EF-A642-1C67-3F14C443C4BE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51DE53D5-C129-556F-2AFA-2B6AA0348785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3AC5A622-CE51-41D3-B428-82CBFAFD65E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C99E2CDB-890F-DFE2-8090-6FEDB81BA11B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3B03EE75-EED1-A237-7D25-8D3C26D144D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B5F1B592-30E3-D36B-6DAB-19EDCAD5FFB5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sp>
        <p:nvSpPr>
          <p:cNvPr id="3" name="TextBox 6">
            <a:extLst>
              <a:ext uri="{FF2B5EF4-FFF2-40B4-BE49-F238E27FC236}">
                <a16:creationId xmlns:a16="http://schemas.microsoft.com/office/drawing/2014/main" id="{DD4342EC-2AAD-C428-3423-F11D3A062476}"/>
              </a:ext>
            </a:extLst>
          </p:cNvPr>
          <p:cNvSpPr txBox="1"/>
          <p:nvPr/>
        </p:nvSpPr>
        <p:spPr>
          <a:xfrm>
            <a:off x="604157" y="2932682"/>
            <a:ext cx="17240223" cy="71256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r>
              <a:rPr lang="pt-BR" sz="4000" b="1" dirty="0">
                <a:solidFill>
                  <a:schemeClr val="bg1"/>
                </a:solidFill>
                <a:latin typeface="Garet Bold"/>
              </a:rPr>
              <a:t>Plano de amortização pode ser por dois tipos de aporte:</a:t>
            </a:r>
          </a:p>
          <a:p>
            <a:endParaRPr lang="pt-BR" sz="4000" b="1" dirty="0">
              <a:solidFill>
                <a:schemeClr val="bg1"/>
              </a:solidFill>
              <a:latin typeface="Garet Bold"/>
            </a:endParaRPr>
          </a:p>
          <a:p>
            <a:pPr marL="514350" indent="-514350">
              <a:buFont typeface="+mj-lt"/>
              <a:buAutoNum type="arabicPeriod"/>
            </a:pPr>
            <a:r>
              <a:rPr lang="pt-BR" sz="4000" b="1" dirty="0">
                <a:solidFill>
                  <a:schemeClr val="bg1"/>
                </a:solidFill>
                <a:latin typeface="Garet Bold"/>
              </a:rPr>
              <a:t>Alíquota suplementar: pode usar para pagar a folha de imediato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4000" b="1" dirty="0">
                <a:solidFill>
                  <a:schemeClr val="bg1"/>
                </a:solidFill>
                <a:latin typeface="Garet Bold"/>
              </a:rPr>
              <a:t>Aporte em valor pré-determinado: tem que esperar 5 anos para usar no pagamento de folha (</a:t>
            </a:r>
            <a:r>
              <a:rPr lang="pt-BR" sz="4000" b="1" dirty="0" err="1">
                <a:solidFill>
                  <a:schemeClr val="bg1"/>
                </a:solidFill>
                <a:latin typeface="Garet Bold"/>
              </a:rPr>
              <a:t>art</a:t>
            </a:r>
            <a:r>
              <a:rPr lang="pt-BR" sz="4000" b="1" dirty="0">
                <a:solidFill>
                  <a:schemeClr val="bg1"/>
                </a:solidFill>
                <a:latin typeface="Garet Bold"/>
              </a:rPr>
              <a:t> 55, paragrafo 8, III)</a:t>
            </a:r>
          </a:p>
          <a:p>
            <a:pPr algn="l">
              <a:lnSpc>
                <a:spcPts val="5944"/>
              </a:lnSpc>
            </a:pPr>
            <a:endParaRPr lang="en-US" sz="3200" b="1" dirty="0">
              <a:solidFill>
                <a:schemeClr val="bg1"/>
              </a:solidFill>
              <a:latin typeface="Garet Bold"/>
              <a:sym typeface="Garet Bold"/>
            </a:endParaRPr>
          </a:p>
          <a:p>
            <a:r>
              <a:rPr lang="pt-BR" sz="3200" b="1" dirty="0">
                <a:solidFill>
                  <a:schemeClr val="bg1"/>
                </a:solidFill>
                <a:latin typeface="Garet Bold"/>
              </a:rPr>
              <a:t>"aplicação no mercado financeiro e de capitais em conformidade com as regras estabelecidas pelo Conselho Nacional Monetário - CMN por, no mínimo, 5 (cinco) anos, a contar da data do respectivo repasse à unidade gestora. (Incluído pela Portaria MTP nº 3.803, de 16/11/2022)"</a:t>
            </a:r>
          </a:p>
          <a:p>
            <a:pPr algn="l">
              <a:lnSpc>
                <a:spcPts val="5944"/>
              </a:lnSpc>
            </a:pP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1222199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E16BCD4-8E35-8A18-975E-BA6AC7F79D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3108C15B-C7C7-1CE6-B419-D6E17B66D443}"/>
              </a:ext>
            </a:extLst>
          </p:cNvPr>
          <p:cNvSpPr/>
          <p:nvPr/>
        </p:nvSpPr>
        <p:spPr>
          <a:xfrm>
            <a:off x="27709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 sz="2000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8F9E26DA-DADF-F4C8-1089-79503272F499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71278EC9-544F-6D9D-55D1-BCC6CF659DCF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6D8AB31A-8A32-78CE-F4D3-619290C1C2E8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FE7F1D25-2294-0317-389B-22E06D7DF540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B2CBDF4B-153C-2CC0-9570-12B5D18E16A0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64479E3B-1918-131D-0318-11836D3B318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2C5B7511-1EF1-EA1E-DDD0-9BEB03351998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C11A2ADD-74D0-DEA3-8322-4740FD8108FC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C9D2897C-0E5D-4823-F61D-B4FA6CE4BA8E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5F543518-10C0-19C7-4AE6-FB586B6076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21829"/>
              </p:ext>
            </p:extLst>
          </p:nvPr>
        </p:nvGraphicFramePr>
        <p:xfrm>
          <a:off x="2720129" y="3376297"/>
          <a:ext cx="12752613" cy="5163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871">
                  <a:extLst>
                    <a:ext uri="{9D8B030D-6E8A-4147-A177-3AD203B41FA5}">
                      <a16:colId xmlns:a16="http://schemas.microsoft.com/office/drawing/2014/main" val="3044962790"/>
                    </a:ext>
                  </a:extLst>
                </a:gridCol>
                <a:gridCol w="4250871">
                  <a:extLst>
                    <a:ext uri="{9D8B030D-6E8A-4147-A177-3AD203B41FA5}">
                      <a16:colId xmlns:a16="http://schemas.microsoft.com/office/drawing/2014/main" val="3941015981"/>
                    </a:ext>
                  </a:extLst>
                </a:gridCol>
                <a:gridCol w="4250871">
                  <a:extLst>
                    <a:ext uri="{9D8B030D-6E8A-4147-A177-3AD203B41FA5}">
                      <a16:colId xmlns:a16="http://schemas.microsoft.com/office/drawing/2014/main" val="3697220306"/>
                    </a:ext>
                  </a:extLst>
                </a:gridCol>
              </a:tblGrid>
              <a:tr h="1721182">
                <a:tc>
                  <a:txBody>
                    <a:bodyPr/>
                    <a:lstStyle/>
                    <a:p>
                      <a:pPr algn="ctr"/>
                      <a:endParaRPr lang="pt-BR" sz="3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500" b="1" dirty="0">
                          <a:solidFill>
                            <a:schemeClr val="bg1"/>
                          </a:solidFill>
                          <a:latin typeface="Garet Bold"/>
                        </a:rPr>
                        <a:t>Alíquota suplementar</a:t>
                      </a:r>
                      <a:endParaRPr lang="pt-BR" sz="3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500" b="1" dirty="0">
                          <a:solidFill>
                            <a:schemeClr val="bg1"/>
                          </a:solidFill>
                          <a:latin typeface="Garet Bold"/>
                        </a:rPr>
                        <a:t>valor pré-determinado</a:t>
                      </a:r>
                      <a:endParaRPr lang="pt-BR" sz="3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2522065"/>
                  </a:ext>
                </a:extLst>
              </a:tr>
              <a:tr h="1721182">
                <a:tc>
                  <a:txBody>
                    <a:bodyPr/>
                    <a:lstStyle/>
                    <a:p>
                      <a:pPr algn="ctr"/>
                      <a:r>
                        <a:rPr lang="pt-BR" sz="3500" b="1" dirty="0"/>
                        <a:t>É gasto com pessoal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500" b="1" dirty="0"/>
                        <a:t>SIM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500" b="1" dirty="0"/>
                        <a:t>NÃO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2158744"/>
                  </a:ext>
                </a:extLst>
              </a:tr>
              <a:tr h="1721182">
                <a:tc>
                  <a:txBody>
                    <a:bodyPr/>
                    <a:lstStyle/>
                    <a:p>
                      <a:pPr algn="ctr"/>
                      <a:r>
                        <a:rPr lang="pt-BR" sz="3500" b="1" dirty="0"/>
                        <a:t>Pode usar de imediato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500" b="1" dirty="0"/>
                        <a:t>SIM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3500" b="1" dirty="0"/>
                        <a:t>NÃO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55815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804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19FA9-8022-27B3-8362-8C7192B0D7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FCF7CF04-BCA4-4619-8EED-2ECABC1646B9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E66F8673-230C-C11E-0B66-B6FDFD3CFD85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515ECFC4-DDD7-A95E-CAAB-7548DE94E5D9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B997BF14-E16C-213A-0D27-F3751E8AEFCF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83C192FC-00B5-9D0F-04B2-FE1B916E44E7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5015F75D-2E9F-B66A-1F63-3CC48CA752FA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AB1D37E2-467F-297A-1FEF-235F4C8105D8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DEF5C41A-BE2B-0449-655C-BD66A1A8D662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A33E9F3E-D28D-50E2-5B50-B42EF5BCA37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8408E99D-EDCE-B9F3-285F-F0F7E1706212}"/>
              </a:ext>
            </a:extLst>
          </p:cNvPr>
          <p:cNvSpPr txBox="1"/>
          <p:nvPr/>
        </p:nvSpPr>
        <p:spPr>
          <a:xfrm>
            <a:off x="522515" y="2932682"/>
            <a:ext cx="17003486" cy="64017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/>
            <a:r>
              <a:rPr lang="pt-BR" sz="3200" b="1" dirty="0">
                <a:solidFill>
                  <a:srgbClr val="00B0F0"/>
                </a:solidFill>
                <a:latin typeface="Garet Bold"/>
              </a:rPr>
              <a:t>Limite de gastos com pessoal restringe aporte adicional da NT TCE 7. </a:t>
            </a:r>
          </a:p>
          <a:p>
            <a:pPr algn="just"/>
            <a:r>
              <a:rPr lang="pt-BR" sz="3200" b="1" dirty="0">
                <a:solidFill>
                  <a:srgbClr val="00B0F0"/>
                </a:solidFill>
                <a:latin typeface="Garet Bold"/>
              </a:rPr>
              <a:t>Aporte vinculado a valor de folha é gasto com pessoal conforme art. 18 da LRF</a:t>
            </a:r>
          </a:p>
          <a:p>
            <a:pPr algn="just"/>
            <a:r>
              <a:rPr lang="pt-BR" sz="3200" b="1" dirty="0">
                <a:solidFill>
                  <a:srgbClr val="311C61"/>
                </a:solidFill>
                <a:latin typeface="Garet Bold"/>
              </a:rPr>
              <a:t> </a:t>
            </a:r>
          </a:p>
          <a:p>
            <a:pPr algn="just"/>
            <a:r>
              <a:rPr lang="pt-BR" sz="3200" b="1" dirty="0">
                <a:solidFill>
                  <a:srgbClr val="311C61"/>
                </a:solidFill>
                <a:latin typeface="Garet Bold"/>
              </a:rPr>
              <a:t>“LC 101, Art. 18. </a:t>
            </a:r>
          </a:p>
          <a:p>
            <a:pPr algn="just"/>
            <a:r>
              <a:rPr lang="pt-BR" sz="3200" b="1" dirty="0">
                <a:solidFill>
                  <a:srgbClr val="311C61"/>
                </a:solidFill>
                <a:latin typeface="Garet Bold"/>
              </a:rPr>
              <a:t>Para os efeitos desta Lei Complementar, entende-se como despesa total com pessoal: o somatório dos gastos do ente da Federação com os ativos, os inativos e os pensionistas, relativos a mandatos eletivos, cargos, funções ou empregos, civis, militares e de membros de Poder, com quaisquer espécies remuneratórias, tais como vencimentos e vantagens, fixas e variáveis, subsídios, proventos da aposentadoria, reformas e pensões, inclusive adicionais, gratificações, horas extras e vantagens pessoais de qualquer natureza, bem como encargos sociais e contribuições recolhidas pelo ente às entidades de previdência."</a:t>
            </a:r>
          </a:p>
        </p:txBody>
      </p:sp>
    </p:spTree>
    <p:extLst>
      <p:ext uri="{BB962C8B-B14F-4D97-AF65-F5344CB8AC3E}">
        <p14:creationId xmlns:p14="http://schemas.microsoft.com/office/powerpoint/2010/main" val="42167696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6B98F3-AC5A-FD47-2DE2-E81554CCB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CEE90DAE-1A8C-4139-AF39-68C070A75B0D}"/>
              </a:ext>
            </a:extLst>
          </p:cNvPr>
          <p:cNvSpPr/>
          <p:nvPr/>
        </p:nvSpPr>
        <p:spPr>
          <a:xfrm>
            <a:off x="13855" y="32669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 sz="2000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99BD66D3-989E-67B3-E7D9-40D0549B5543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F34E1BBA-F727-F16A-669C-32BDBBCD53E0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8E19B2A5-EBB8-5173-5C6D-28A4F43EB0A1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07D57D4B-8500-7D2D-8F8A-2E4838F0F292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A6FE3A33-DDDF-F7C2-DDF2-0C35C79CFBB6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08A79CEA-56BC-FCA8-C632-F43EEB3477E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3ACDEEED-5366-AB7F-3880-FB3D5B6EAF31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E1136254-B679-F571-7844-FE6FF1EEF6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E8FCE639-C887-8491-B4C7-D7147014274A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sp>
        <p:nvSpPr>
          <p:cNvPr id="4" name="TextBox 6">
            <a:extLst>
              <a:ext uri="{FF2B5EF4-FFF2-40B4-BE49-F238E27FC236}">
                <a16:creationId xmlns:a16="http://schemas.microsoft.com/office/drawing/2014/main" id="{BE6B4A9F-7498-1AAC-402E-8B42EC2F921D}"/>
              </a:ext>
            </a:extLst>
          </p:cNvPr>
          <p:cNvSpPr txBox="1"/>
          <p:nvPr/>
        </p:nvSpPr>
        <p:spPr>
          <a:xfrm>
            <a:off x="1028699" y="2932682"/>
            <a:ext cx="16497301" cy="60022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944"/>
              </a:lnSpc>
            </a:pP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5.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Gestão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do RPPS</a:t>
            </a:r>
          </a:p>
          <a:p>
            <a:pPr algn="just">
              <a:lnSpc>
                <a:spcPts val="5944"/>
              </a:lnSpc>
            </a:pP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Amparo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técnico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necessário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: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atuários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muitas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vezes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não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apresentam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todos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os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cenários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que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deveriam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</a:p>
          <a:p>
            <a:pPr algn="just">
              <a:lnSpc>
                <a:spcPts val="5944"/>
              </a:lnSpc>
            </a:pP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O que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deve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ser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apresentado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aos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gestores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:</a:t>
            </a: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Cenários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adequados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à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legislação</a:t>
            </a: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Cenários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que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devem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ser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adequados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à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capacidade</a:t>
            </a:r>
            <a:r>
              <a:rPr lang="en-US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36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pagamento</a:t>
            </a: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801959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AA5969-B166-A460-9C6B-FA4271FD46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5F5E8572-9481-5D59-5763-B5FBD879B460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8DA3DD90-2B1F-034F-BC2A-F4E1A7EE5FF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00D1CF6C-B2DF-A637-A3C0-64B509B0AD6D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9AB3359B-3917-3D99-0624-96E4991D397C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4B0CF37A-116B-AF59-AE21-D79BAA7C9D4E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B45FA189-63A2-B4D4-0690-13A3AF48B083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4B39F760-4C8F-D0C2-FD3B-90CC96A31C69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949CEE82-1A7F-04C2-3C1C-9C98AEE69789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2889ABF7-A60C-9284-EB98-080B7046D5E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76FAED56-9B3C-5BF5-0B1D-4031E52AC1A9}"/>
              </a:ext>
            </a:extLst>
          </p:cNvPr>
          <p:cNvSpPr txBox="1"/>
          <p:nvPr/>
        </p:nvSpPr>
        <p:spPr>
          <a:xfrm>
            <a:off x="1028699" y="2932682"/>
            <a:ext cx="16497301" cy="67589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Cenários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de Plano de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amortização</a:t>
            </a: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Duas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formas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aporte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:</a:t>
            </a:r>
          </a:p>
          <a:p>
            <a:pPr marL="1028700" lvl="1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alíquota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suplementar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ou</a:t>
            </a: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1028700" lvl="1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valor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pré-determinado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)</a:t>
            </a: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Quatro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formas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estabelecer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máximo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:</a:t>
            </a:r>
          </a:p>
          <a:p>
            <a:pPr marL="1485900" lvl="2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fixo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35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anos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</a:p>
          <a:p>
            <a:pPr marL="1485900" lvl="2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fixo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até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final de 2065 se fez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reforma</a:t>
            </a: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1485900" lvl="2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flutuante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pela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duração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do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passivo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</a:p>
          <a:p>
            <a:pPr marL="1485900" lvl="2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flutuante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pela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sobrevida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média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33818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32FDA-1E76-0439-3647-FF0DC044DD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47E3A3A4-DF82-5F4E-3840-3CD51A618679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E6ADE340-9989-C44D-0A6C-40158E5A778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6E6F124E-0297-E62D-67D2-8DBF073F0291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A777F18E-EC64-5813-83D5-D84884C9F032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75404B93-078F-3A93-5BE0-2C15C11E70F4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DE1C73B9-D414-C65E-C8DC-CAE65D274012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2303075B-9524-6FA0-F846-BD61B72AB525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FE4C700A-39CD-E5C9-3D02-773AFD9F4F57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4374DADF-51B7-1BBB-0B5A-03A6EB71C1D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88520B86-FAD2-495A-D445-1AB9EB70F81A}"/>
              </a:ext>
            </a:extLst>
          </p:cNvPr>
          <p:cNvSpPr txBox="1"/>
          <p:nvPr/>
        </p:nvSpPr>
        <p:spPr>
          <a:xfrm>
            <a:off x="1028699" y="2932682"/>
            <a:ext cx="16497301" cy="6017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Cenários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de Plano de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amortização</a:t>
            </a: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LDA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permitido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para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flutuante</a:t>
            </a: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Parcelas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niveladas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ou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crescentes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: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Mínimo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duas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formas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, mas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vai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infinito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pois o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formato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crescente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pode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ser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calculado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inúmeras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formas</a:t>
            </a: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lvl="1" algn="just">
              <a:lnSpc>
                <a:spcPts val="5944"/>
              </a:lnSpc>
            </a:pP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2834694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TextBox 6"/>
          <p:cNvSpPr txBox="1"/>
          <p:nvPr/>
        </p:nvSpPr>
        <p:spPr>
          <a:xfrm>
            <a:off x="1047749" y="3506754"/>
            <a:ext cx="16192501" cy="38056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944"/>
              </a:lnSpc>
            </a:pPr>
            <a:r>
              <a:rPr lang="en-US" sz="5504" b="1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Sustentabilidade</a:t>
            </a:r>
            <a:endParaRPr lang="en-US" sz="5504" b="1" dirty="0">
              <a:solidFill>
                <a:srgbClr val="FFFFFF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endParaRPr lang="en-US" sz="5504" b="1" dirty="0">
              <a:solidFill>
                <a:srgbClr val="FFFFFF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Recursos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financeiros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suficientes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para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pagar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benefícios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e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custeio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administrativo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,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em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curto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,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médio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e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longo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dirty="0" err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prazos</a:t>
            </a:r>
            <a:r>
              <a:rPr lang="en-US" sz="5000" dirty="0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.</a:t>
            </a:r>
          </a:p>
        </p:txBody>
      </p:sp>
      <p:grpSp>
        <p:nvGrpSpPr>
          <p:cNvPr id="73" name="Group 73"/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76" name="Group 76"/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/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/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/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/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B67219BC-E95F-B3A5-7D1E-A7C308619866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F078FEF-5ED1-F077-AECD-4462D6C4C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E44934B-AF33-0041-3F77-B8A7DF10AD46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 sz="2000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75A7DD02-B892-B15B-E6F4-DBB7ECD47AF4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9BC8B70D-7C98-0CD7-6366-18765F534DDF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5A874792-27EE-AFCA-017C-4DDA38C62E3E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BB0AEA3F-96E5-60EC-FADB-638199BA3D8A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70277417-FA1E-B2C0-2F2E-77B56E6CBBC7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98C77DC2-B4CA-99A4-FBBA-5D16752C0C11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FBCE1CA5-5B97-13B6-C8F7-7884A144D0D3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FC2FC6F6-09D4-78B4-3E6D-9F56FB30E86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BEEB9563-7B67-08D4-1396-1072174736F2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sp>
        <p:nvSpPr>
          <p:cNvPr id="4" name="TextBox 6">
            <a:extLst>
              <a:ext uri="{FF2B5EF4-FFF2-40B4-BE49-F238E27FC236}">
                <a16:creationId xmlns:a16="http://schemas.microsoft.com/office/drawing/2014/main" id="{864F3357-6689-C8BA-A935-040E4C3104EE}"/>
              </a:ext>
            </a:extLst>
          </p:cNvPr>
          <p:cNvSpPr txBox="1"/>
          <p:nvPr/>
        </p:nvSpPr>
        <p:spPr>
          <a:xfrm>
            <a:off x="1028699" y="2932682"/>
            <a:ext cx="16497301" cy="60022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1">
              <a:lnSpc>
                <a:spcPts val="5944"/>
              </a:lnSpc>
            </a:pPr>
            <a:r>
              <a:rPr lang="pt-BR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Prazo com opção de LDA: são 6 possibilidades:</a:t>
            </a:r>
          </a:p>
          <a:p>
            <a:pPr lvl="1">
              <a:lnSpc>
                <a:spcPts val="5944"/>
              </a:lnSpc>
            </a:pPr>
            <a:endParaRPr lang="pt-BR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35 anos</a:t>
            </a: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Até 2065 (se fez reforma)</a:t>
            </a: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Duração do Passivo com LDA</a:t>
            </a: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Duração do Passivo sem LDA</a:t>
            </a: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Sobrevida Média com LDA</a:t>
            </a: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Sobrevida Média sem LDA</a:t>
            </a: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921390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C679B-ABFA-9B77-00EA-6D3221B80F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BDE64504-86AE-3B92-3B2B-ED8F6542D23C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A530E629-AB79-DAF9-83DA-A68FE99E6DA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14003BC0-8D11-737D-0653-945897D49961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5C67EBA0-C708-676C-E055-757A0A9A97AC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82C3BEFC-5F61-9569-6666-262D327BD482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A3955988-06A5-2B61-DDE4-02606BB13317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45BAF01B-346C-B2E1-6B8A-DA42ED8A9387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51C4C848-3BA7-20DC-50FB-454016FE9F8A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39D7ABFD-981A-E010-A372-0565A8CF7D3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6DD121AD-DADA-B389-263F-5459EA931983}"/>
              </a:ext>
            </a:extLst>
          </p:cNvPr>
          <p:cNvSpPr txBox="1"/>
          <p:nvPr/>
        </p:nvSpPr>
        <p:spPr>
          <a:xfrm>
            <a:off x="1028699" y="2932682"/>
            <a:ext cx="16497301" cy="67742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1">
              <a:lnSpc>
                <a:spcPts val="5944"/>
              </a:lnSpc>
            </a:pPr>
            <a:r>
              <a:rPr lang="pt-BR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 com opção de LDA: são 5 possibilidades para os entes sem reforma:</a:t>
            </a:r>
          </a:p>
          <a:p>
            <a:pPr lvl="1">
              <a:lnSpc>
                <a:spcPts val="5944"/>
              </a:lnSpc>
            </a:pPr>
            <a:endParaRPr lang="pt-BR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35 anos</a:t>
            </a: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Duração do Passivo com LDA</a:t>
            </a: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Duração do Passivo sem LDA</a:t>
            </a: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Sobrevida Média com LDA</a:t>
            </a:r>
          </a:p>
          <a:p>
            <a:pPr marL="1028700" lvl="1" indent="-571500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pt-BR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Sobrevida Média sem LDA</a:t>
            </a:r>
            <a:br>
              <a:rPr lang="pt-BR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</a:b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3937589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B53AA00-043F-4B42-272D-F107FE271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9585C213-A2DB-6C83-BAAD-D984BFEA48D7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 sz="2000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281E4EF0-0103-A942-1C22-850E4865A7A4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BE5854A9-6349-BF95-DF4B-CC4140701A48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131A708F-E15F-A13D-3F38-FF6557ED57C8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84A574A8-59B3-DEE8-15E3-C841572D6858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5BB1DF76-75FB-2A7B-ACCD-90DA1E2F7856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5346FE4C-74BD-C427-8599-46D535D08D5D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9C78B0DD-A867-FE67-3ADA-0C1AB5893EC0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9F746BE0-BD5F-1A7F-E06B-5E4F0973EA7D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AD1024A2-D063-E523-E4B5-FFB526DAEDA1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sp>
        <p:nvSpPr>
          <p:cNvPr id="4" name="TextBox 6">
            <a:extLst>
              <a:ext uri="{FF2B5EF4-FFF2-40B4-BE49-F238E27FC236}">
                <a16:creationId xmlns:a16="http://schemas.microsoft.com/office/drawing/2014/main" id="{2CAC2DEB-84BC-5254-D9C0-8512F32063EA}"/>
              </a:ext>
            </a:extLst>
          </p:cNvPr>
          <p:cNvSpPr txBox="1"/>
          <p:nvPr/>
        </p:nvSpPr>
        <p:spPr>
          <a:xfrm>
            <a:off x="1028699" y="2932682"/>
            <a:ext cx="16497301" cy="52610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944"/>
              </a:lnSpc>
            </a:pP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Pelo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menos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24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possibilidades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de plano de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amortização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Se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não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fez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reforma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20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possibilidades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de plano de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amortização</a:t>
            </a: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36949343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06AB1-F108-BF6C-AA7F-B0F95E1EC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736CA7A8-351E-8ACF-AF34-C0799781F7E2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2F71FFED-FA7D-D9FC-64B5-C57E291AB05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90933B59-626F-1A06-79AA-1F54D71CC8B9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786D65F1-7A3C-9EAC-D00E-10316DC21FBF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77729FC1-4BA3-2C12-6049-E4A8DB723873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3EA850D8-C643-78AB-F6AA-CA7C5576A3EC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B8E978FD-4732-D0DB-A779-A84F6E522A1D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F0B36B37-2C09-90C7-9827-8ED5542EE42C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A94FCE26-BA1F-B909-9735-875CA704A20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715E368A-CB1A-6A71-0628-76572B0BD7D4}"/>
              </a:ext>
            </a:extLst>
          </p:cNvPr>
          <p:cNvSpPr txBox="1"/>
          <p:nvPr/>
        </p:nvSpPr>
        <p:spPr>
          <a:xfrm>
            <a:off x="1028699" y="2932682"/>
            <a:ext cx="16497301" cy="45044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Segregação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massas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: </a:t>
            </a: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Sempre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existem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vários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cenários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com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Financeiro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e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no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fundo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capitalizado</a:t>
            </a: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2918191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D06EB1-CD69-2A6A-D8B5-58FAFEDBD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18582791-A55C-0624-B0BA-29D07BE4A8A7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B08C7F8C-90AE-2F70-AE3E-557FE245ADB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5749209D-A53E-A69D-080D-72443AF96DAC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ABE8DF9D-05A3-DA9F-9D94-EDE4A2D914B1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5994F215-5B52-DF25-9383-76BDFA916DB3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02EF1B04-6144-A0E9-84F4-E806C3069D6D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8789E0A1-7E61-078D-22B4-3FB566FC7B4F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76B935C0-F285-E9C5-1FDA-F271D2796F7C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20AA95D9-73D9-DF32-B3CD-768F94E033C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9893D5EC-3AA1-A949-6FC7-319C4C35FC37}"/>
              </a:ext>
            </a:extLst>
          </p:cNvPr>
          <p:cNvSpPr txBox="1"/>
          <p:nvPr/>
        </p:nvSpPr>
        <p:spPr>
          <a:xfrm>
            <a:off x="1028699" y="2932682"/>
            <a:ext cx="16497301" cy="52610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5000" b="1" dirty="0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5. </a:t>
            </a:r>
            <a:r>
              <a:rPr lang="en-US" sz="5000" b="1" dirty="0" err="1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Gestão</a:t>
            </a:r>
            <a:r>
              <a:rPr lang="en-US" sz="5000" b="1" dirty="0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 do RPPS</a:t>
            </a: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Problema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: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atuários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que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poderiam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dar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melhor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suporte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técnico</a:t>
            </a: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Origem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do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problema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: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processo</a:t>
            </a:r>
            <a:r>
              <a:rPr lang="en-US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contratação</a:t>
            </a: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29210972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E9AA30-DE62-D35A-B76D-78F257EF6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EE87EE95-5BC8-62E7-E155-71C3E3B89207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 sz="2000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291F2575-F0A4-9C06-B4D4-33776C6B81A5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C5B3EF22-C3C5-BB28-19DA-B13BCB48DA95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2733A0F7-4B59-6AD2-3B92-330EE0EA9CD2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E0193103-7634-DCCF-E6AD-B122F3BA431B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2495F1FD-D578-3A01-E49E-7CF648EE5703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6153E8FE-B8F6-AC9C-FD25-819686EF1EC2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5F1E0D95-6866-D1D9-5FA3-7DDF31CB71F9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FAA03AED-80A6-2F0B-08D1-D816EC263EDB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D6FB0CE7-B05C-A63B-105D-06EA832024A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sp>
        <p:nvSpPr>
          <p:cNvPr id="4" name="TextBox 6">
            <a:extLst>
              <a:ext uri="{FF2B5EF4-FFF2-40B4-BE49-F238E27FC236}">
                <a16:creationId xmlns:a16="http://schemas.microsoft.com/office/drawing/2014/main" id="{09E6CEA7-1632-24E5-5D89-A08A86355DC1}"/>
              </a:ext>
            </a:extLst>
          </p:cNvPr>
          <p:cNvSpPr txBox="1"/>
          <p:nvPr/>
        </p:nvSpPr>
        <p:spPr>
          <a:xfrm>
            <a:off x="1028699" y="2932682"/>
            <a:ext cx="16497301" cy="601767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944"/>
              </a:lnSpc>
            </a:pP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Demais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medidas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periféricas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para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Financeiro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e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:</a:t>
            </a:r>
          </a:p>
          <a:p>
            <a:pPr algn="just">
              <a:lnSpc>
                <a:spcPts val="5944"/>
              </a:lnSpc>
            </a:pP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Gestão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de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cadastro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Auditoria de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benefícios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Segurança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da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informação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Controle de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arrecadação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COMPREV</a:t>
            </a: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24827699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8CBD59-D926-C2AC-67F5-5B921D4B97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86EBCED2-1840-C694-DE43-D98033FC645B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6F8C6B3F-E90A-7254-3DAE-0FAB8A93130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8E9217C8-F4CE-EFDD-46C2-CB490086C960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C9C0D98B-91AA-EDE7-1FFC-826B3F845302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CE0D33FB-6390-E800-FCAB-E1C004D0DB12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B15AA128-AA78-E48A-C743-2746B58F9D51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0CD24758-3C8E-95DA-3A2D-3BED221C40BB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D767BB6E-7CE6-FE95-3B61-4346F4518DC2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2A904A5D-335A-D7F8-AB86-82117008AD6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>
            <a:extLst>
              <a:ext uri="{FF2B5EF4-FFF2-40B4-BE49-F238E27FC236}">
                <a16:creationId xmlns:a16="http://schemas.microsoft.com/office/drawing/2014/main" id="{A96A6B33-D197-54C2-DDFC-CD2B2307DDE0}"/>
              </a:ext>
            </a:extLst>
          </p:cNvPr>
          <p:cNvSpPr txBox="1"/>
          <p:nvPr/>
        </p:nvSpPr>
        <p:spPr>
          <a:xfrm>
            <a:off x="1028699" y="2932682"/>
            <a:ext cx="16497301" cy="297581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944"/>
              </a:lnSpc>
            </a:pPr>
            <a:r>
              <a:rPr lang="en-US" sz="5000" b="1" dirty="0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6. </a:t>
            </a:r>
            <a:r>
              <a:rPr lang="en-US" sz="5000" b="1" dirty="0" err="1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Ambiente</a:t>
            </a:r>
            <a:r>
              <a:rPr lang="en-US" sz="5000" b="1" dirty="0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Político</a:t>
            </a:r>
            <a:r>
              <a:rPr lang="en-US" sz="5000" b="1" dirty="0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 Local:</a:t>
            </a:r>
          </a:p>
          <a:p>
            <a:pPr algn="just">
              <a:lnSpc>
                <a:spcPts val="5944"/>
              </a:lnSpc>
            </a:pP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4000" b="1" dirty="0" err="1">
                <a:solidFill>
                  <a:srgbClr val="311C61"/>
                </a:solidFill>
                <a:latin typeface="Garet Bold"/>
                <a:sym typeface="Garet Bold"/>
              </a:rPr>
              <a:t>Resistência</a:t>
            </a:r>
            <a:r>
              <a:rPr lang="en-US" sz="4000" b="1" dirty="0">
                <a:solidFill>
                  <a:srgbClr val="311C61"/>
                </a:solidFill>
                <a:latin typeface="Garet Bold"/>
                <a:sym typeface="Garet Bold"/>
              </a:rPr>
              <a:t> dos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sym typeface="Garet Bold"/>
              </a:rPr>
              <a:t>servidores</a:t>
            </a:r>
            <a:endParaRPr lang="en-US" sz="4000" b="1" dirty="0">
              <a:solidFill>
                <a:srgbClr val="311C61"/>
              </a:solidFill>
              <a:latin typeface="Garet Bold"/>
              <a:sym typeface="Garet Bold"/>
            </a:endParaRPr>
          </a:p>
          <a:p>
            <a:pPr indent="-5715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4000" b="1" dirty="0" err="1">
                <a:solidFill>
                  <a:srgbClr val="311C61"/>
                </a:solidFill>
                <a:latin typeface="Garet Bold"/>
                <a:sym typeface="Garet Bold"/>
              </a:rPr>
              <a:t>Resistência</a:t>
            </a:r>
            <a:r>
              <a:rPr lang="en-US" sz="4000" b="1" dirty="0">
                <a:solidFill>
                  <a:srgbClr val="311C61"/>
                </a:solidFill>
                <a:latin typeface="Garet Bold"/>
                <a:sym typeface="Garet Bold"/>
              </a:rPr>
              <a:t> do </a:t>
            </a:r>
            <a:r>
              <a:rPr lang="en-US" sz="4000" b="1" dirty="0" err="1">
                <a:solidFill>
                  <a:srgbClr val="311C61"/>
                </a:solidFill>
                <a:latin typeface="Garet Bold"/>
                <a:sym typeface="Garet Bold"/>
              </a:rPr>
              <a:t>legislativo</a:t>
            </a:r>
            <a:endParaRPr lang="en-US" sz="4000" b="1" dirty="0">
              <a:solidFill>
                <a:srgbClr val="311C61"/>
              </a:solidFill>
              <a:latin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13010468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FF62DB-EED7-699C-C614-BC9326312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F43832B6-2CAE-ED61-8766-C17FB051B0FF}"/>
              </a:ext>
            </a:extLst>
          </p:cNvPr>
          <p:cNvSpPr/>
          <p:nvPr/>
        </p:nvSpPr>
        <p:spPr>
          <a:xfrm>
            <a:off x="6927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 sz="2000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E0F1EB19-88BA-3DB3-08A8-C07BCC5E682F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0370C2AA-81FD-95CE-2405-E6569E1B89EC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5F695AD7-D253-6CAC-5F9F-F7122254BD15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50177E19-65B5-A484-210B-6D121088AF76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5FA1D86F-BFD4-593C-C6EA-77624C28A12B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4AF0892C-4688-EA9F-2D6F-5019786BC94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ED6B09AD-B352-CDC7-BDCD-7558EAB0A231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C053B5F8-BD4C-19BF-1AB5-42700861B2F2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9A195C64-1569-5CCE-BA80-B90D3955B8B0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sp>
        <p:nvSpPr>
          <p:cNvPr id="3" name="TextBox 6">
            <a:extLst>
              <a:ext uri="{FF2B5EF4-FFF2-40B4-BE49-F238E27FC236}">
                <a16:creationId xmlns:a16="http://schemas.microsoft.com/office/drawing/2014/main" id="{85FC7951-241D-B6F8-9242-A0D93F59275A}"/>
              </a:ext>
            </a:extLst>
          </p:cNvPr>
          <p:cNvSpPr txBox="1"/>
          <p:nvPr/>
        </p:nvSpPr>
        <p:spPr>
          <a:xfrm>
            <a:off x="1472695" y="2449283"/>
            <a:ext cx="16497301" cy="61914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944"/>
              </a:lnSpc>
            </a:pP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7.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Fatores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Externos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:</a:t>
            </a:r>
          </a:p>
          <a:p>
            <a:pPr algn="just">
              <a:lnSpc>
                <a:spcPts val="5944"/>
              </a:lnSpc>
            </a:pP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indent="-571500" algn="just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Cenário </a:t>
            </a:r>
            <a:r>
              <a:rPr lang="en-US" sz="3800" b="1" dirty="0" err="1">
                <a:solidFill>
                  <a:schemeClr val="bg1"/>
                </a:solidFill>
                <a:latin typeface="Garet Bold"/>
                <a:sym typeface="Garet Bold"/>
              </a:rPr>
              <a:t>econômico</a:t>
            </a: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 </a:t>
            </a:r>
          </a:p>
          <a:p>
            <a:pPr indent="-571500" algn="just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Quedas de </a:t>
            </a:r>
            <a:r>
              <a:rPr lang="en-US" sz="3800" b="1" dirty="0" err="1">
                <a:solidFill>
                  <a:schemeClr val="bg1"/>
                </a:solidFill>
                <a:latin typeface="Garet Bold"/>
                <a:sym typeface="Garet Bold"/>
              </a:rPr>
              <a:t>arrecadação</a:t>
            </a:r>
            <a:endParaRPr lang="en-US" sz="3800" b="1" dirty="0">
              <a:solidFill>
                <a:schemeClr val="bg1"/>
              </a:solidFill>
              <a:latin typeface="Garet Bold"/>
              <a:sym typeface="Garet Bold"/>
            </a:endParaRPr>
          </a:p>
          <a:p>
            <a:pPr indent="-571500" algn="just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Royalties</a:t>
            </a:r>
          </a:p>
          <a:p>
            <a:pPr indent="-571500" algn="just">
              <a:buFont typeface="Arial" panose="020B0604020202020204" pitchFamily="34" charset="0"/>
              <a:buChar char="•"/>
            </a:pPr>
            <a:r>
              <a:rPr lang="en-US" sz="3800" b="1" dirty="0" err="1">
                <a:solidFill>
                  <a:schemeClr val="bg1"/>
                </a:solidFill>
                <a:latin typeface="Garet Bold"/>
                <a:sym typeface="Garet Bold"/>
              </a:rPr>
              <a:t>Índice</a:t>
            </a: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 FUNDEB</a:t>
            </a:r>
          </a:p>
          <a:p>
            <a:pPr indent="-571500" algn="just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Pisos </a:t>
            </a:r>
            <a:r>
              <a:rPr lang="en-US" sz="3800" b="1" dirty="0" err="1">
                <a:solidFill>
                  <a:schemeClr val="bg1"/>
                </a:solidFill>
                <a:latin typeface="Garet Bold"/>
                <a:sym typeface="Garet Bold"/>
              </a:rPr>
              <a:t>remuneratórios</a:t>
            </a: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 </a:t>
            </a:r>
            <a:r>
              <a:rPr lang="en-US" sz="3800" b="1" dirty="0" err="1">
                <a:solidFill>
                  <a:schemeClr val="bg1"/>
                </a:solidFill>
                <a:latin typeface="Garet Bold"/>
                <a:sym typeface="Garet Bold"/>
              </a:rPr>
              <a:t>por</a:t>
            </a: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 </a:t>
            </a:r>
            <a:r>
              <a:rPr lang="en-US" sz="3800" b="1" dirty="0" err="1">
                <a:solidFill>
                  <a:schemeClr val="bg1"/>
                </a:solidFill>
                <a:latin typeface="Garet Bold"/>
                <a:sym typeface="Garet Bold"/>
              </a:rPr>
              <a:t>categorias</a:t>
            </a:r>
            <a:endParaRPr lang="en-US" sz="3800" b="1" dirty="0">
              <a:solidFill>
                <a:schemeClr val="bg1"/>
              </a:solidFill>
              <a:latin typeface="Garet Bold"/>
              <a:sym typeface="Garet Bold"/>
            </a:endParaRPr>
          </a:p>
          <a:p>
            <a:pPr indent="-571500" algn="just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Valor do </a:t>
            </a:r>
            <a:r>
              <a:rPr lang="en-US" sz="3800" b="1" dirty="0" err="1">
                <a:solidFill>
                  <a:schemeClr val="bg1"/>
                </a:solidFill>
                <a:latin typeface="Garet Bold"/>
                <a:sym typeface="Garet Bold"/>
              </a:rPr>
              <a:t>salário-mínimo</a:t>
            </a:r>
            <a:endParaRPr lang="en-US" sz="3800" b="1" dirty="0">
              <a:solidFill>
                <a:schemeClr val="bg1"/>
              </a:solidFill>
              <a:latin typeface="Garet Bold"/>
              <a:sym typeface="Garet Bold"/>
            </a:endParaRPr>
          </a:p>
          <a:p>
            <a:pPr indent="-571500" algn="just">
              <a:buFont typeface="Arial" panose="020B0604020202020204" pitchFamily="34" charset="0"/>
              <a:buChar char="•"/>
            </a:pPr>
            <a:r>
              <a:rPr lang="en-US" sz="3800" b="1" dirty="0" err="1">
                <a:solidFill>
                  <a:schemeClr val="bg1"/>
                </a:solidFill>
                <a:latin typeface="Garet Bold"/>
                <a:sym typeface="Garet Bold"/>
              </a:rPr>
              <a:t>Ministério</a:t>
            </a: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 da </a:t>
            </a:r>
            <a:r>
              <a:rPr lang="en-US" sz="3800" b="1" dirty="0" err="1">
                <a:solidFill>
                  <a:schemeClr val="bg1"/>
                </a:solidFill>
                <a:latin typeface="Garet Bold"/>
                <a:sym typeface="Garet Bold"/>
              </a:rPr>
              <a:t>Previdencia</a:t>
            </a:r>
            <a:endParaRPr lang="en-US" sz="3800" b="1" dirty="0">
              <a:solidFill>
                <a:schemeClr val="bg1"/>
              </a:solidFill>
              <a:latin typeface="Garet Bold"/>
              <a:sym typeface="Garet Bold"/>
            </a:endParaRPr>
          </a:p>
          <a:p>
            <a:pPr indent="-571500" algn="just">
              <a:buFont typeface="Arial" panose="020B0604020202020204" pitchFamily="34" charset="0"/>
              <a:buChar char="•"/>
            </a:pPr>
            <a:r>
              <a:rPr lang="en-US" sz="3800" b="1" dirty="0">
                <a:solidFill>
                  <a:schemeClr val="bg1"/>
                </a:solidFill>
                <a:latin typeface="Garet Bold"/>
                <a:sym typeface="Garet Bold"/>
              </a:rPr>
              <a:t>TCE</a:t>
            </a:r>
          </a:p>
        </p:txBody>
      </p:sp>
    </p:spTree>
    <p:extLst>
      <p:ext uri="{BB962C8B-B14F-4D97-AF65-F5344CB8AC3E}">
        <p14:creationId xmlns:p14="http://schemas.microsoft.com/office/powerpoint/2010/main" val="22382339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B722B0-A74C-B0F1-B7FA-A0AD4C570F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21174DAB-D0DF-3009-1FEE-24A88F685415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4B971B8B-B303-63F5-F4D8-352956E32053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C2A73EF3-6738-235F-E049-992E49926B8F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D9A9DB8D-8F6C-562B-05F2-9D5C358C917D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B859DC92-6514-D9AE-D191-BE3265E91319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ABC6F577-B3BC-326C-FBE0-06239D806AB5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782FBECE-8DCA-A3B9-975D-742ED4E0F3D9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FB933701-E7B4-DEA1-8DE2-1E3A6A385404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EEF84AEB-DCD5-34C5-3419-1C7AC609ECD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6">
            <a:extLst>
              <a:ext uri="{FF2B5EF4-FFF2-40B4-BE49-F238E27FC236}">
                <a16:creationId xmlns:a16="http://schemas.microsoft.com/office/drawing/2014/main" id="{61481EE7-EDBD-9F84-2FFA-8C122B4A3753}"/>
              </a:ext>
            </a:extLst>
          </p:cNvPr>
          <p:cNvSpPr txBox="1"/>
          <p:nvPr/>
        </p:nvSpPr>
        <p:spPr>
          <a:xfrm>
            <a:off x="895349" y="2559005"/>
            <a:ext cx="16497301" cy="67281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5944"/>
              </a:lnSpc>
            </a:pPr>
            <a:r>
              <a:rPr lang="en-US" sz="4000" b="1" dirty="0" err="1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Medidas</a:t>
            </a:r>
            <a:r>
              <a:rPr lang="en-US" sz="4000" b="1" dirty="0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 para </a:t>
            </a:r>
            <a:r>
              <a:rPr lang="en-US" sz="4000" b="1" dirty="0" err="1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equacionamento</a:t>
            </a:r>
            <a:r>
              <a:rPr lang="en-US" sz="4000" b="1" dirty="0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 do deficit </a:t>
            </a:r>
            <a:r>
              <a:rPr lang="en-US" sz="4000" b="1" dirty="0" err="1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endParaRPr lang="en-US" sz="3600" b="1" dirty="0">
              <a:solidFill>
                <a:srgbClr val="00B0F0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endParaRPr lang="en-US" sz="2800" b="1" dirty="0">
              <a:solidFill>
                <a:srgbClr val="311C61"/>
              </a:solidFill>
              <a:latin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Art. 55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dá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5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medidas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e 1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medida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complementar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:</a:t>
            </a:r>
          </a:p>
          <a:p>
            <a:pPr marL="457200" indent="-4572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Plano de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amortização</a:t>
            </a:r>
            <a:endParaRPr lang="en-US" sz="3300" b="1" dirty="0">
              <a:solidFill>
                <a:srgbClr val="311C61"/>
              </a:solidFill>
              <a:latin typeface="Garet Bold"/>
              <a:sym typeface="Garet Bold"/>
            </a:endParaRPr>
          </a:p>
          <a:p>
            <a:pPr marL="457200" indent="-4572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Segregação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de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massas</a:t>
            </a:r>
            <a:endParaRPr lang="en-US" sz="3300" b="1" dirty="0">
              <a:solidFill>
                <a:srgbClr val="311C61"/>
              </a:solidFill>
              <a:latin typeface="Garet Bold"/>
              <a:sym typeface="Garet Bold"/>
            </a:endParaRPr>
          </a:p>
          <a:p>
            <a:pPr marL="457200" indent="-4572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Aporte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de bens,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direitos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e 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ativos</a:t>
            </a:r>
            <a:endParaRPr lang="en-US" sz="3300" b="1" dirty="0">
              <a:solidFill>
                <a:srgbClr val="311C61"/>
              </a:solidFill>
              <a:latin typeface="Garet Bold"/>
              <a:sym typeface="Garet Bold"/>
            </a:endParaRPr>
          </a:p>
          <a:p>
            <a:pPr marL="457200" indent="-4572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Revisão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do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plaon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de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benefícios</a:t>
            </a:r>
            <a:endParaRPr lang="en-US" sz="3300" b="1" dirty="0">
              <a:solidFill>
                <a:srgbClr val="311C61"/>
              </a:solidFill>
              <a:latin typeface="Garet Bold"/>
              <a:sym typeface="Garet Bold"/>
            </a:endParaRPr>
          </a:p>
          <a:p>
            <a:pPr marL="457200" indent="-4572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endParaRPr lang="en-US" sz="3300" b="1" dirty="0">
              <a:solidFill>
                <a:srgbClr val="311C61"/>
              </a:solidFill>
              <a:latin typeface="Garet Bold"/>
              <a:sym typeface="Garet Bold"/>
            </a:endParaRPr>
          </a:p>
          <a:p>
            <a:pPr marL="457200" indent="-4572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Medida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complementar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: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aprimoramento</a:t>
            </a:r>
            <a:r>
              <a:rPr lang="en-US" sz="3300" b="1" dirty="0">
                <a:solidFill>
                  <a:srgbClr val="311C61"/>
                </a:solidFill>
                <a:latin typeface="Garet Bold"/>
                <a:sym typeface="Garet Bold"/>
              </a:rPr>
              <a:t> da </a:t>
            </a:r>
            <a:r>
              <a:rPr lang="en-US" sz="3300" b="1" dirty="0" err="1">
                <a:solidFill>
                  <a:srgbClr val="311C61"/>
                </a:solidFill>
                <a:latin typeface="Garet Bold"/>
                <a:sym typeface="Garet Bold"/>
              </a:rPr>
              <a:t>gestão</a:t>
            </a:r>
            <a:endParaRPr lang="en-US" sz="3300" b="1" dirty="0">
              <a:solidFill>
                <a:srgbClr val="311C61"/>
              </a:solidFill>
              <a:latin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31052382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3" name="Freeform 3"/>
          <p:cNvSpPr/>
          <p:nvPr/>
        </p:nvSpPr>
        <p:spPr>
          <a:xfrm>
            <a:off x="11098526" y="0"/>
            <a:ext cx="5028111" cy="10287000"/>
          </a:xfrm>
          <a:custGeom>
            <a:avLst/>
            <a:gdLst/>
            <a:ahLst/>
            <a:cxnLst/>
            <a:rect l="l" t="t" r="r" b="b"/>
            <a:pathLst>
              <a:path w="5028111" h="10287000">
                <a:moveTo>
                  <a:pt x="0" y="0"/>
                </a:moveTo>
                <a:lnTo>
                  <a:pt x="5028111" y="0"/>
                </a:lnTo>
                <a:lnTo>
                  <a:pt x="5028111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56901" r="-232757" b="-87068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4" name="TextBox 4"/>
          <p:cNvSpPr txBox="1"/>
          <p:nvPr/>
        </p:nvSpPr>
        <p:spPr>
          <a:xfrm>
            <a:off x="1028700" y="2620266"/>
            <a:ext cx="5836650" cy="16137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61"/>
              </a:lnSpc>
            </a:pPr>
            <a:r>
              <a:rPr lang="en-US" sz="5890" b="1" spc="412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PRINCIPAIS CONTATOS</a:t>
            </a:r>
          </a:p>
        </p:txBody>
      </p:sp>
      <p:sp>
        <p:nvSpPr>
          <p:cNvPr id="30" name="TextBox 30"/>
          <p:cNvSpPr txBox="1"/>
          <p:nvPr/>
        </p:nvSpPr>
        <p:spPr>
          <a:xfrm>
            <a:off x="1068331" y="5086350"/>
            <a:ext cx="3731092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00"/>
              </a:lnSpc>
            </a:pPr>
            <a:r>
              <a:rPr lang="en-US" sz="2500" b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Telefone: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6522987" y="5086350"/>
            <a:ext cx="3731092" cy="431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500"/>
              </a:lnSpc>
            </a:pPr>
            <a:r>
              <a:rPr lang="en-US" sz="2500" b="1">
                <a:solidFill>
                  <a:srgbClr val="FFFFFF"/>
                </a:solidFill>
                <a:latin typeface="Garet Bold"/>
                <a:ea typeface="Garet Bold"/>
                <a:cs typeface="Garet Bold"/>
                <a:sym typeface="Garet Bold"/>
              </a:rPr>
              <a:t>E-mail:</a:t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1068331" y="5674846"/>
            <a:ext cx="4418759" cy="3847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75"/>
              </a:lnSpc>
            </a:pPr>
            <a:r>
              <a:rPr lang="en-US" sz="3000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(</a:t>
            </a:r>
            <a:r>
              <a:rPr lang="en-US" sz="3000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21) 98839-5773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5666014" y="5674846"/>
            <a:ext cx="7315200" cy="14427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2775"/>
              </a:lnSpc>
            </a:pPr>
            <a:r>
              <a:rPr lang="en-US" sz="3000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atendimento@vpasolucoes.com.br</a:t>
            </a:r>
          </a:p>
          <a:p>
            <a:pPr>
              <a:lnSpc>
                <a:spcPts val="2775"/>
              </a:lnSpc>
            </a:pPr>
            <a:r>
              <a:rPr lang="en-US" sz="3000" b="1" dirty="0">
                <a:solidFill>
                  <a:srgbClr val="FFFFFF"/>
                </a:solidFill>
                <a:latin typeface="Garet"/>
                <a:ea typeface="Garet"/>
                <a:cs typeface="Garet"/>
                <a:sym typeface="Garet"/>
              </a:rPr>
              <a:t>julio@vpasolucoes.com.br</a:t>
            </a:r>
          </a:p>
          <a:p>
            <a:pPr algn="l">
              <a:lnSpc>
                <a:spcPts val="2775"/>
              </a:lnSpc>
            </a:pPr>
            <a:endParaRPr lang="en-US" sz="2500" dirty="0">
              <a:solidFill>
                <a:srgbClr val="FFFFFF"/>
              </a:solidFill>
              <a:latin typeface="Garet"/>
              <a:ea typeface="Garet"/>
              <a:cs typeface="Garet"/>
              <a:sym typeface="Garet"/>
            </a:endParaRPr>
          </a:p>
          <a:p>
            <a:pPr algn="l">
              <a:lnSpc>
                <a:spcPts val="2775"/>
              </a:lnSpc>
            </a:pPr>
            <a:endParaRPr lang="en-US" sz="2500" dirty="0">
              <a:solidFill>
                <a:srgbClr val="FFFFFF"/>
              </a:solidFill>
              <a:latin typeface="Garet"/>
              <a:ea typeface="Garet"/>
              <a:cs typeface="Garet"/>
              <a:sym typeface="Garet"/>
            </a:endParaRPr>
          </a:p>
        </p:txBody>
      </p:sp>
      <p:grpSp>
        <p:nvGrpSpPr>
          <p:cNvPr id="41" name="Group 41"/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42" name="Freeform 4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44" name="Group 44"/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45" name="TextBox 45"/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47" name="Freeform 47"/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48" name="TextBox 48"/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49" name="Imagem 48">
            <a:extLst>
              <a:ext uri="{FF2B5EF4-FFF2-40B4-BE49-F238E27FC236}">
                <a16:creationId xmlns:a16="http://schemas.microsoft.com/office/drawing/2014/main" id="{A038DB53-BF84-D60B-9E78-43573E1459BA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/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/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/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/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/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/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5E8EAD2B-0D6E-2C56-4812-6A990F87CAC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extBox 32">
            <a:extLst>
              <a:ext uri="{FF2B5EF4-FFF2-40B4-BE49-F238E27FC236}">
                <a16:creationId xmlns:a16="http://schemas.microsoft.com/office/drawing/2014/main" id="{FD05818C-2874-ED82-929F-B842F8973976}"/>
              </a:ext>
            </a:extLst>
          </p:cNvPr>
          <p:cNvSpPr txBox="1"/>
          <p:nvPr/>
        </p:nvSpPr>
        <p:spPr>
          <a:xfrm>
            <a:off x="1028699" y="2709914"/>
            <a:ext cx="16589829" cy="67742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44"/>
              </a:lnSpc>
            </a:pPr>
            <a:r>
              <a:rPr lang="en-US" sz="5504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EC 103, </a:t>
            </a:r>
            <a:r>
              <a:rPr lang="en-US" sz="5504" b="1" dirty="0">
                <a:solidFill>
                  <a:srgbClr val="311C61"/>
                </a:solidFill>
                <a:latin typeface="Garet Bold"/>
                <a:sym typeface="Garet Bold"/>
              </a:rPr>
              <a:t>art </a:t>
            </a:r>
            <a:r>
              <a:rPr lang="pt-BR" sz="5504" b="1" dirty="0">
                <a:solidFill>
                  <a:srgbClr val="311C61"/>
                </a:solidFill>
                <a:latin typeface="Garet Bold"/>
              </a:rPr>
              <a:t>9º, § 1º</a:t>
            </a:r>
            <a:r>
              <a:rPr lang="en-US" sz="5504" b="1" dirty="0">
                <a:solidFill>
                  <a:srgbClr val="311C61"/>
                </a:solidFill>
                <a:latin typeface="Garet Bold"/>
                <a:sym typeface="Garet Bold"/>
              </a:rPr>
              <a:t>:</a:t>
            </a:r>
          </a:p>
          <a:p>
            <a:pPr algn="just">
              <a:lnSpc>
                <a:spcPts val="5944"/>
              </a:lnSpc>
            </a:pPr>
            <a:endParaRPr lang="en-US" sz="5504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r>
              <a:rPr lang="pt-BR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§ 1º O </a:t>
            </a:r>
            <a:r>
              <a:rPr lang="pt-BR" sz="4000" b="1" u="sng" dirty="0">
                <a:solidFill>
                  <a:srgbClr val="00B0F0"/>
                </a:solidFill>
                <a:latin typeface="Garet Bold"/>
                <a:ea typeface="Garet Bold"/>
                <a:cs typeface="Garet Bold"/>
                <a:sym typeface="Garet Bold"/>
              </a:rPr>
              <a:t>equilíbrio financeiro e atuarial </a:t>
            </a:r>
            <a:r>
              <a:rPr lang="pt-BR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do regime próprio de previdência social deverá ser comprovado por meio de garantia de </a:t>
            </a:r>
            <a:r>
              <a:rPr lang="pt-BR" sz="4000" b="1" u="sng" dirty="0">
                <a:solidFill>
                  <a:srgbClr val="00B0F0"/>
                </a:solidFill>
                <a:latin typeface="Garet Bold"/>
                <a:sym typeface="Garet Bold"/>
              </a:rPr>
              <a:t>equivalência</a:t>
            </a:r>
            <a:r>
              <a:rPr lang="pt-BR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, a valor presente, entre o fluxo das </a:t>
            </a:r>
            <a:r>
              <a:rPr lang="pt-BR" sz="4000" b="1" u="sng" dirty="0">
                <a:solidFill>
                  <a:srgbClr val="00B0F0"/>
                </a:solidFill>
                <a:latin typeface="Garet Bold"/>
                <a:sym typeface="Garet Bold"/>
              </a:rPr>
              <a:t>receitas estimadas e das despesas projetadas</a:t>
            </a:r>
            <a:r>
              <a:rPr lang="pt-BR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, apuradas atuarialmente, que, </a:t>
            </a:r>
            <a:r>
              <a:rPr lang="pt-BR" sz="4000" b="1" u="sng" dirty="0">
                <a:solidFill>
                  <a:srgbClr val="00B0F0"/>
                </a:solidFill>
                <a:latin typeface="Garet Bold"/>
                <a:sym typeface="Garet Bold"/>
              </a:rPr>
              <a:t>juntamente com os bens, direitos e ativos </a:t>
            </a:r>
            <a:r>
              <a:rPr lang="pt-BR" sz="4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vinculados, comparados às obrigações assumidas, evidenciem a solvência e a liquidez do plano de benefícios.</a:t>
            </a:r>
            <a:endParaRPr lang="en-US" sz="4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194BC4-3B20-831C-ABA2-4F27CC0B1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F35000F4-6391-E231-A9D4-09F1788375A5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BD298B92-5309-69B7-3EE8-87F1D0EE67A8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FF485F05-63AE-308D-883D-F6AD246CAC6B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D85CA370-880E-4C9F-EB18-8EE382C337EE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321A21A0-F436-A5CC-6E03-0CDA270AE623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9084FBAA-C838-8F52-A972-22D4EBD5FA74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6B56022C-3F91-C55F-C136-6D9047A2AAA0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81BE00DB-512C-69A5-7058-DE2B22196CDB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1CD313D9-C2CE-AD0D-9857-97F3903AFF3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TextBox 32">
            <a:extLst>
              <a:ext uri="{FF2B5EF4-FFF2-40B4-BE49-F238E27FC236}">
                <a16:creationId xmlns:a16="http://schemas.microsoft.com/office/drawing/2014/main" id="{87F8F766-C8B4-3498-5F16-7713D464E59B}"/>
              </a:ext>
            </a:extLst>
          </p:cNvPr>
          <p:cNvSpPr txBox="1"/>
          <p:nvPr/>
        </p:nvSpPr>
        <p:spPr>
          <a:xfrm>
            <a:off x="1028700" y="2709914"/>
            <a:ext cx="15354300" cy="531889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944"/>
              </a:lnSpc>
            </a:pPr>
            <a:endParaRPr lang="en-US" sz="5504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>
              <a:lnSpc>
                <a:spcPts val="5944"/>
              </a:lnSpc>
            </a:pPr>
            <a:r>
              <a:rPr lang="en-US" sz="5504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5504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504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r>
              <a:rPr lang="en-US" sz="5504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x </a:t>
            </a:r>
            <a:r>
              <a:rPr lang="en-US" sz="5504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5504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504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Financeiro</a:t>
            </a:r>
            <a:endParaRPr lang="en-US" sz="5504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endParaRPr lang="en-US" sz="5504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just">
              <a:lnSpc>
                <a:spcPts val="5944"/>
              </a:lnSpc>
            </a:pPr>
            <a:endParaRPr lang="en-US" sz="5504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685800" indent="-6858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- Longo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</a:t>
            </a:r>
            <a:endParaRPr lang="en-US" sz="5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685800" indent="-6858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endParaRPr lang="en-US" sz="5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685800" indent="-685800" algn="just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Financeiro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-  Curto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(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mês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29421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B0A174B-13E3-8F51-75E1-B0E282EA9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>
            <a:extLst>
              <a:ext uri="{FF2B5EF4-FFF2-40B4-BE49-F238E27FC236}">
                <a16:creationId xmlns:a16="http://schemas.microsoft.com/office/drawing/2014/main" id="{5F75AA76-777B-97A5-ADA6-26D5EA36DAE0}"/>
              </a:ext>
            </a:extLst>
          </p:cNvPr>
          <p:cNvSpPr/>
          <p:nvPr/>
        </p:nvSpPr>
        <p:spPr>
          <a:xfrm>
            <a:off x="-4482" y="2017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BC66D040-CAC7-E606-C6C8-A6CDCE61CA25}"/>
              </a:ext>
            </a:extLst>
          </p:cNvPr>
          <p:cNvSpPr txBox="1"/>
          <p:nvPr/>
        </p:nvSpPr>
        <p:spPr>
          <a:xfrm>
            <a:off x="1028699" y="2932682"/>
            <a:ext cx="16649701" cy="45044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É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possível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ter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e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não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ter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Financeiro</a:t>
            </a:r>
            <a:endParaRPr lang="en-US" sz="5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Ex: </a:t>
            </a:r>
          </a:p>
          <a:p>
            <a:pPr algn="l">
              <a:lnSpc>
                <a:spcPts val="5944"/>
              </a:lnSpc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Ativos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Garantidores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com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baixa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liquidez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(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imóveis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,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fundos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com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carência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de para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resgate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,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recebíveis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e outros)</a:t>
            </a:r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282A124A-8B52-2E16-3520-967800E19C2A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B7133B59-EE91-F4C2-553E-FCBFCAEDB919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1F377275-7E54-7C9F-A80A-203F8B3CB72C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19C11EE7-2DFB-2422-D0FB-96DB08D42AFD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A9D5C1E1-0642-1000-DAD2-61E76507AD75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6327508C-5E81-93D6-9969-B2ECA463162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9932E945-E823-57C5-5AED-6530BC19CAFC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FF283F50-3356-D3AC-F57C-1643EB6802AE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9265A36C-2C78-3EAC-D35A-7CF0B3C1AD9B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981105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49EAB-777C-0192-C5A5-EDBA45DE0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010DC8A6-3670-8F10-41E0-05E73CFB88AB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0D248C6A-526B-BEAD-8163-B6BA9D1624B4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D8FA7079-388D-46A3-F685-A2DCBEAD2703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54DFFEBC-AB95-1719-A8FF-B73073AC6B97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3362CECC-5785-A2EF-CA1C-2A77F7B360A3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4C843F2B-B9A1-3583-D235-E9C98810FD27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1A76DD2D-F654-9EB5-9978-F90BB0F2CCF6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4FBA83FC-2FE6-ED5C-96DC-5E027B0E3A18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85B6D62F-839E-B8DB-B113-7FAC4B20D0D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E39311A9-4430-35FC-9904-DB661141149F}"/>
              </a:ext>
            </a:extLst>
          </p:cNvPr>
          <p:cNvSpPr txBox="1"/>
          <p:nvPr/>
        </p:nvSpPr>
        <p:spPr>
          <a:xfrm>
            <a:off x="1028699" y="2932682"/>
            <a:ext cx="16497301" cy="600228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É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possível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ter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Financeiro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e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não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ter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Equilíbrio</a:t>
            </a:r>
            <a:r>
              <a:rPr lang="en-US" sz="50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endParaRPr lang="en-US" sz="50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Ex: </a:t>
            </a:r>
          </a:p>
          <a:p>
            <a:pPr algn="just">
              <a:lnSpc>
                <a:spcPts val="5944"/>
              </a:lnSpc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Basta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ter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déficit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atuarial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receita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mensal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maior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que 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despesa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. Isto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ocorre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quando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as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projeções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indicam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inversão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da curva no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futuro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: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despesas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irão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superar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as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receitas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em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algum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momento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e 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conta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no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longo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prazo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será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negativa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5130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741277-9895-40C8-6AD9-60441BC8F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09832A83-D809-27A1-2498-8BD9C8BD4D41}"/>
              </a:ext>
            </a:extLst>
          </p:cNvPr>
          <p:cNvSpPr/>
          <p:nvPr/>
        </p:nvSpPr>
        <p:spPr>
          <a:xfrm>
            <a:off x="0" y="-3546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66967683-4AF8-9F8A-1906-07D6E600CDAC}"/>
              </a:ext>
            </a:extLst>
          </p:cNvPr>
          <p:cNvSpPr txBox="1"/>
          <p:nvPr/>
        </p:nvSpPr>
        <p:spPr>
          <a:xfrm>
            <a:off x="1173136" y="2552700"/>
            <a:ext cx="16649701" cy="677429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Desafios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para a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sustentabilidade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:</a:t>
            </a:r>
          </a:p>
          <a:p>
            <a:pPr algn="l">
              <a:lnSpc>
                <a:spcPts val="5944"/>
              </a:lnSpc>
            </a:pP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742950" indent="-742950" algn="l">
              <a:lnSpc>
                <a:spcPts val="5944"/>
              </a:lnSpc>
              <a:buAutoNum type="arabicPeriod"/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Vontade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política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da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Prefeitura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742950" indent="-742950" algn="l">
              <a:lnSpc>
                <a:spcPts val="5944"/>
              </a:lnSpc>
              <a:buAutoNum type="arabicPeriod"/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Disponibilidade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Financeira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da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Prefeitura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742950" indent="-742950" algn="l">
              <a:lnSpc>
                <a:spcPts val="5944"/>
              </a:lnSpc>
              <a:buAutoNum type="arabicPeriod"/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Gestão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Municipal</a:t>
            </a:r>
          </a:p>
          <a:p>
            <a:pPr marL="742950" indent="-742950" algn="l">
              <a:lnSpc>
                <a:spcPts val="5944"/>
              </a:lnSpc>
              <a:buAutoNum type="arabicPeriod"/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Limite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de Gasto com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Pessoal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742950" indent="-742950" algn="l">
              <a:lnSpc>
                <a:spcPts val="5944"/>
              </a:lnSpc>
              <a:buAutoNum type="arabicPeriod"/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Gestão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do RPPS</a:t>
            </a:r>
          </a:p>
          <a:p>
            <a:pPr marL="742950" indent="-742950" algn="l">
              <a:lnSpc>
                <a:spcPts val="5944"/>
              </a:lnSpc>
              <a:buAutoNum type="arabicPeriod"/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Ambiente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político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local</a:t>
            </a:r>
          </a:p>
          <a:p>
            <a:pPr marL="742950" indent="-742950" algn="l">
              <a:lnSpc>
                <a:spcPts val="5944"/>
              </a:lnSpc>
              <a:buAutoNum type="arabicPeriod"/>
            </a:pP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Fatores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4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externos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E35F910A-180C-0A69-4125-0A354875D4A4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682F4DB2-EA92-AD2A-7CDE-97EED6A52FE3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34219592-558C-67C2-8BD1-18FFC45F4EA4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5379BF39-F0A5-4F57-2605-27EA0016BBFD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8ED1D8BF-5CFE-5D0D-98BB-6AFC5977A9BD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D697E8B5-87AA-4263-A106-9495202408E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B2AC90C2-F90C-F7F5-EC3C-8DEA9D8EBA34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243CAC2A-B87F-ED8F-4821-56E97154951A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26AAA982-D0CB-5D0B-F69B-25FA0DA4B636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717923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CA86D7-73F6-C9A4-FDB1-0F1F081439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8">
            <a:extLst>
              <a:ext uri="{FF2B5EF4-FFF2-40B4-BE49-F238E27FC236}">
                <a16:creationId xmlns:a16="http://schemas.microsoft.com/office/drawing/2014/main" id="{F0BDCDD4-32FC-11CC-BDE4-17A542764A3B}"/>
              </a:ext>
            </a:extLst>
          </p:cNvPr>
          <p:cNvGrpSpPr/>
          <p:nvPr/>
        </p:nvGrpSpPr>
        <p:grpSpPr>
          <a:xfrm>
            <a:off x="15643045" y="108048"/>
            <a:ext cx="2450957" cy="2450957"/>
            <a:chOff x="0" y="0"/>
            <a:chExt cx="812800" cy="812800"/>
          </a:xfrm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0553922A-7E01-AD4C-C0CA-DAB45F41FCD9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35DA6">
                <a:alpha val="52941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50" name="TextBox 50">
              <a:extLst>
                <a:ext uri="{FF2B5EF4-FFF2-40B4-BE49-F238E27FC236}">
                  <a16:creationId xmlns:a16="http://schemas.microsoft.com/office/drawing/2014/main" id="{E4AC2AF2-C94F-2C3B-6A32-FE49FF6102CE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grpSp>
        <p:nvGrpSpPr>
          <p:cNvPr id="51" name="Group 51">
            <a:extLst>
              <a:ext uri="{FF2B5EF4-FFF2-40B4-BE49-F238E27FC236}">
                <a16:creationId xmlns:a16="http://schemas.microsoft.com/office/drawing/2014/main" id="{FB68513C-D6AE-33B6-51B7-C8B3AA3C7C6D}"/>
              </a:ext>
            </a:extLst>
          </p:cNvPr>
          <p:cNvGrpSpPr/>
          <p:nvPr/>
        </p:nvGrpSpPr>
        <p:grpSpPr>
          <a:xfrm>
            <a:off x="15940768" y="789712"/>
            <a:ext cx="1941712" cy="1087630"/>
            <a:chOff x="0" y="0"/>
            <a:chExt cx="2588950" cy="1450173"/>
          </a:xfrm>
        </p:grpSpPr>
        <p:sp>
          <p:nvSpPr>
            <p:cNvPr id="52" name="TextBox 52">
              <a:extLst>
                <a:ext uri="{FF2B5EF4-FFF2-40B4-BE49-F238E27FC236}">
                  <a16:creationId xmlns:a16="http://schemas.microsoft.com/office/drawing/2014/main" id="{78E0EA09-F781-0EA2-23C5-C2C3DA1653EA}"/>
                </a:ext>
              </a:extLst>
            </p:cNvPr>
            <p:cNvSpPr txBox="1"/>
            <p:nvPr/>
          </p:nvSpPr>
          <p:spPr>
            <a:xfrm>
              <a:off x="0" y="-47625"/>
              <a:ext cx="2588950" cy="5687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602"/>
                </a:lnSpc>
              </a:pPr>
              <a:r>
                <a:rPr lang="en-US" sz="2573" spc="535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53" name="TextBox 53">
              <a:extLst>
                <a:ext uri="{FF2B5EF4-FFF2-40B4-BE49-F238E27FC236}">
                  <a16:creationId xmlns:a16="http://schemas.microsoft.com/office/drawing/2014/main" id="{75D324E4-DF98-1241-079C-8E81D93A51DE}"/>
                </a:ext>
              </a:extLst>
            </p:cNvPr>
            <p:cNvSpPr txBox="1"/>
            <p:nvPr/>
          </p:nvSpPr>
          <p:spPr>
            <a:xfrm>
              <a:off x="0" y="438343"/>
              <a:ext cx="2588950" cy="56891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596"/>
                </a:lnSpc>
              </a:pPr>
              <a:r>
                <a:rPr lang="en-US" sz="2568" b="1" spc="228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54" name="Freeform 54">
              <a:extLst>
                <a:ext uri="{FF2B5EF4-FFF2-40B4-BE49-F238E27FC236}">
                  <a16:creationId xmlns:a16="http://schemas.microsoft.com/office/drawing/2014/main" id="{472D16AC-B6B1-7F07-09F8-1D4F7451CC77}"/>
                </a:ext>
              </a:extLst>
            </p:cNvPr>
            <p:cNvSpPr/>
            <p:nvPr/>
          </p:nvSpPr>
          <p:spPr>
            <a:xfrm>
              <a:off x="866480" y="567341"/>
              <a:ext cx="475681" cy="358545"/>
            </a:xfrm>
            <a:custGeom>
              <a:avLst/>
              <a:gdLst/>
              <a:ahLst/>
              <a:cxnLst/>
              <a:rect l="l" t="t" r="r" b="b"/>
              <a:pathLst>
                <a:path w="475681" h="358545">
                  <a:moveTo>
                    <a:pt x="0" y="0"/>
                  </a:moveTo>
                  <a:lnTo>
                    <a:pt x="475682" y="0"/>
                  </a:lnTo>
                  <a:lnTo>
                    <a:pt x="475682" y="358544"/>
                  </a:lnTo>
                  <a:lnTo>
                    <a:pt x="0" y="35854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55" name="TextBox 55">
              <a:extLst>
                <a:ext uri="{FF2B5EF4-FFF2-40B4-BE49-F238E27FC236}">
                  <a16:creationId xmlns:a16="http://schemas.microsoft.com/office/drawing/2014/main" id="{FF11FDD0-B4A6-515C-367D-D54074C6CD11}"/>
                </a:ext>
              </a:extLst>
            </p:cNvPr>
            <p:cNvSpPr txBox="1"/>
            <p:nvPr/>
          </p:nvSpPr>
          <p:spPr>
            <a:xfrm>
              <a:off x="0" y="1014105"/>
              <a:ext cx="2588950" cy="43606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48"/>
                </a:lnSpc>
              </a:pPr>
              <a:r>
                <a:rPr lang="en-US" sz="1963" spc="318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56" name="Imagem 55">
            <a:extLst>
              <a:ext uri="{FF2B5EF4-FFF2-40B4-BE49-F238E27FC236}">
                <a16:creationId xmlns:a16="http://schemas.microsoft.com/office/drawing/2014/main" id="{BBCDDD3F-9F14-76D5-0209-CB87730CBCD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1D77888B-4C1E-BA10-E4E1-143ED9A8F8B6}"/>
              </a:ext>
            </a:extLst>
          </p:cNvPr>
          <p:cNvSpPr txBox="1"/>
          <p:nvPr/>
        </p:nvSpPr>
        <p:spPr>
          <a:xfrm>
            <a:off x="1028699" y="2932682"/>
            <a:ext cx="16497301" cy="44890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5944"/>
              </a:lnSpc>
            </a:pP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1.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Vontade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política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 da </a:t>
            </a:r>
            <a:r>
              <a:rPr lang="en-US" sz="5000" b="1" dirty="0" err="1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Prefeitura</a:t>
            </a:r>
            <a:r>
              <a:rPr lang="en-US" sz="5000" b="1" dirty="0">
                <a:solidFill>
                  <a:srgbClr val="0070C0"/>
                </a:solidFill>
                <a:latin typeface="Garet Bold"/>
                <a:ea typeface="Garet Bold"/>
                <a:cs typeface="Garet Bold"/>
                <a:sym typeface="Garet Bold"/>
              </a:rPr>
              <a:t>:</a:t>
            </a:r>
          </a:p>
          <a:p>
            <a:pPr algn="l">
              <a:lnSpc>
                <a:spcPts val="5944"/>
              </a:lnSpc>
            </a:pP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l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Para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alocar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recursos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no RPPS</a:t>
            </a:r>
          </a:p>
          <a:p>
            <a:pPr marL="571500" indent="-571500" algn="l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Para debater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soluções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com o RPPS</a:t>
            </a:r>
          </a:p>
          <a:p>
            <a:pPr marL="571500" indent="-571500" algn="l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Para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buscar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soluções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técnicas</a:t>
            </a: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 algn="l">
              <a:lnSpc>
                <a:spcPts val="5944"/>
              </a:lnSpc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Para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fazer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a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revisão</a:t>
            </a:r>
            <a:r>
              <a:rPr lang="en-US" sz="3600" b="1" dirty="0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 do plano de </a:t>
            </a:r>
            <a:r>
              <a:rPr lang="en-US" sz="3600" b="1" dirty="0" err="1">
                <a:solidFill>
                  <a:srgbClr val="311C61"/>
                </a:solidFill>
                <a:latin typeface="Garet Bold"/>
                <a:ea typeface="Garet Bold"/>
                <a:cs typeface="Garet Bold"/>
                <a:sym typeface="Garet Bold"/>
              </a:rPr>
              <a:t>benefícios</a:t>
            </a:r>
            <a:endParaRPr lang="en-US" sz="3600" b="1" dirty="0">
              <a:solidFill>
                <a:srgbClr val="311C6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1760407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35DA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E7098EF-D2A4-9A5D-C810-29807B0855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26CD4C37-CA32-40A8-6BF7-737D23AF39ED}"/>
              </a:ext>
            </a:extLst>
          </p:cNvPr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0" y="0"/>
                </a:moveTo>
                <a:lnTo>
                  <a:pt x="18288000" y="0"/>
                </a:lnTo>
                <a:lnTo>
                  <a:pt x="18288000" y="10287000"/>
                </a:lnTo>
                <a:lnTo>
                  <a:pt x="0" y="10287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34000"/>
            </a:blip>
            <a:stretch>
              <a:fillRect l="-13202" r="-13202"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76" name="Group 76">
            <a:extLst>
              <a:ext uri="{FF2B5EF4-FFF2-40B4-BE49-F238E27FC236}">
                <a16:creationId xmlns:a16="http://schemas.microsoft.com/office/drawing/2014/main" id="{A1AC47E5-70E1-EA5C-6D76-1BC6985FD6D7}"/>
              </a:ext>
            </a:extLst>
          </p:cNvPr>
          <p:cNvGrpSpPr/>
          <p:nvPr/>
        </p:nvGrpSpPr>
        <p:grpSpPr>
          <a:xfrm>
            <a:off x="15552926" y="912494"/>
            <a:ext cx="2291454" cy="1283534"/>
            <a:chOff x="0" y="0"/>
            <a:chExt cx="3055272" cy="1711379"/>
          </a:xfrm>
        </p:grpSpPr>
        <p:sp>
          <p:nvSpPr>
            <p:cNvPr id="77" name="TextBox 77">
              <a:extLst>
                <a:ext uri="{FF2B5EF4-FFF2-40B4-BE49-F238E27FC236}">
                  <a16:creationId xmlns:a16="http://schemas.microsoft.com/office/drawing/2014/main" id="{CB3C8ACB-0D39-7C18-9123-E4FDE6869742}"/>
                </a:ext>
              </a:extLst>
            </p:cNvPr>
            <p:cNvSpPr txBox="1"/>
            <p:nvPr/>
          </p:nvSpPr>
          <p:spPr>
            <a:xfrm>
              <a:off x="0" y="-66675"/>
              <a:ext cx="3055272" cy="68168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51"/>
                </a:lnSpc>
              </a:pPr>
              <a:r>
                <a:rPr lang="en-US" sz="3036" spc="631">
                  <a:solidFill>
                    <a:srgbClr val="FDF9EA"/>
                  </a:solidFill>
                  <a:latin typeface="Anton"/>
                  <a:ea typeface="Anton"/>
                  <a:cs typeface="Anton"/>
                  <a:sym typeface="Anton"/>
                </a:rPr>
                <a:t>SEMINÁRIO</a:t>
              </a:r>
            </a:p>
          </p:txBody>
        </p:sp>
        <p:sp>
          <p:nvSpPr>
            <p:cNvPr id="78" name="TextBox 78">
              <a:extLst>
                <a:ext uri="{FF2B5EF4-FFF2-40B4-BE49-F238E27FC236}">
                  <a16:creationId xmlns:a16="http://schemas.microsoft.com/office/drawing/2014/main" id="{D1861B40-5C4E-EC70-C681-94073EE81854}"/>
                </a:ext>
              </a:extLst>
            </p:cNvPr>
            <p:cNvSpPr txBox="1"/>
            <p:nvPr/>
          </p:nvSpPr>
          <p:spPr>
            <a:xfrm>
              <a:off x="0" y="516351"/>
              <a:ext cx="3055272" cy="67233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243"/>
                </a:lnSpc>
              </a:pPr>
              <a:r>
                <a:rPr lang="en-US" sz="3031" b="1" spc="269">
                  <a:solidFill>
                    <a:srgbClr val="0EFEC1"/>
                  </a:solidFill>
                  <a:latin typeface="Open Sans Bold"/>
                  <a:ea typeface="Open Sans Bold"/>
                  <a:cs typeface="Open Sans Bold"/>
                  <a:sym typeface="Open Sans Bold"/>
                </a:rPr>
                <a:t>JUR   DICO</a:t>
              </a:r>
            </a:p>
          </p:txBody>
        </p:sp>
        <p:sp>
          <p:nvSpPr>
            <p:cNvPr id="79" name="Freeform 79">
              <a:extLst>
                <a:ext uri="{FF2B5EF4-FFF2-40B4-BE49-F238E27FC236}">
                  <a16:creationId xmlns:a16="http://schemas.microsoft.com/office/drawing/2014/main" id="{305AFAB3-B05F-B340-77D3-DBF2BE16D669}"/>
                </a:ext>
              </a:extLst>
            </p:cNvPr>
            <p:cNvSpPr/>
            <p:nvPr/>
          </p:nvSpPr>
          <p:spPr>
            <a:xfrm>
              <a:off x="1022551" y="669530"/>
              <a:ext cx="561361" cy="423126"/>
            </a:xfrm>
            <a:custGeom>
              <a:avLst/>
              <a:gdLst/>
              <a:ahLst/>
              <a:cxnLst/>
              <a:rect l="l" t="t" r="r" b="b"/>
              <a:pathLst>
                <a:path w="561361" h="423126">
                  <a:moveTo>
                    <a:pt x="0" y="0"/>
                  </a:moveTo>
                  <a:lnTo>
                    <a:pt x="561361" y="0"/>
                  </a:lnTo>
                  <a:lnTo>
                    <a:pt x="561361" y="423126"/>
                  </a:lnTo>
                  <a:lnTo>
                    <a:pt x="0" y="4231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pt-BR"/>
            </a:p>
          </p:txBody>
        </p:sp>
        <p:sp>
          <p:nvSpPr>
            <p:cNvPr id="80" name="TextBox 80">
              <a:extLst>
                <a:ext uri="{FF2B5EF4-FFF2-40B4-BE49-F238E27FC236}">
                  <a16:creationId xmlns:a16="http://schemas.microsoft.com/office/drawing/2014/main" id="{103AD03A-86F9-3797-CE53-E254E4EC72FA}"/>
                </a:ext>
              </a:extLst>
            </p:cNvPr>
            <p:cNvSpPr txBox="1"/>
            <p:nvPr/>
          </p:nvSpPr>
          <p:spPr>
            <a:xfrm>
              <a:off x="0" y="1194103"/>
              <a:ext cx="3055272" cy="5172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243"/>
                </a:lnSpc>
              </a:pPr>
              <a:r>
                <a:rPr lang="en-US" sz="2316" spc="375">
                  <a:solidFill>
                    <a:srgbClr val="FFFFFF"/>
                  </a:solidFill>
                  <a:latin typeface="League Spartan"/>
                  <a:ea typeface="League Spartan"/>
                  <a:cs typeface="League Spartan"/>
                  <a:sym typeface="League Spartan"/>
                </a:rPr>
                <a:t>E ATUARIAL</a:t>
              </a:r>
            </a:p>
          </p:txBody>
        </p:sp>
      </p:grpSp>
      <p:pic>
        <p:nvPicPr>
          <p:cNvPr id="81" name="Imagem 80">
            <a:extLst>
              <a:ext uri="{FF2B5EF4-FFF2-40B4-BE49-F238E27FC236}">
                <a16:creationId xmlns:a16="http://schemas.microsoft.com/office/drawing/2014/main" id="{2438F75F-5B9D-9440-B91F-FB24156375A2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878940"/>
            <a:ext cx="1880870" cy="138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3" name="Group 73">
            <a:extLst>
              <a:ext uri="{FF2B5EF4-FFF2-40B4-BE49-F238E27FC236}">
                <a16:creationId xmlns:a16="http://schemas.microsoft.com/office/drawing/2014/main" id="{F8D4D435-E0A6-094D-B837-918FA652A921}"/>
              </a:ext>
            </a:extLst>
          </p:cNvPr>
          <p:cNvGrpSpPr/>
          <p:nvPr/>
        </p:nvGrpSpPr>
        <p:grpSpPr>
          <a:xfrm>
            <a:off x="15201577" y="108048"/>
            <a:ext cx="2892424" cy="2892424"/>
            <a:chOff x="0" y="0"/>
            <a:chExt cx="812800" cy="812800"/>
          </a:xfrm>
        </p:grpSpPr>
        <p:sp>
          <p:nvSpPr>
            <p:cNvPr id="74" name="Freeform 74">
              <a:extLst>
                <a:ext uri="{FF2B5EF4-FFF2-40B4-BE49-F238E27FC236}">
                  <a16:creationId xmlns:a16="http://schemas.microsoft.com/office/drawing/2014/main" id="{CE187ACC-8AA8-0F1C-DE9A-08373682D4C1}"/>
                </a:ext>
              </a:extLst>
            </p:cNvPr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>
                <a:alpha val="8627"/>
              </a:srgbClr>
            </a:solidFill>
          </p:spPr>
          <p:txBody>
            <a:bodyPr/>
            <a:lstStyle/>
            <a:p>
              <a:endParaRPr lang="pt-BR"/>
            </a:p>
          </p:txBody>
        </p:sp>
        <p:sp>
          <p:nvSpPr>
            <p:cNvPr id="75" name="TextBox 75">
              <a:extLst>
                <a:ext uri="{FF2B5EF4-FFF2-40B4-BE49-F238E27FC236}">
                  <a16:creationId xmlns:a16="http://schemas.microsoft.com/office/drawing/2014/main" id="{ADB49F2F-3876-6491-8331-433ADC167751}"/>
                </a:ext>
              </a:extLst>
            </p:cNvPr>
            <p:cNvSpPr txBox="1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lIns="10571" tIns="10571" rIns="10571" bIns="10571" rtlCol="0" anchor="ctr"/>
            <a:lstStyle/>
            <a:p>
              <a:pPr algn="ctr">
                <a:lnSpc>
                  <a:spcPts val="525"/>
                </a:lnSpc>
              </a:pPr>
              <a:endParaRPr/>
            </a:p>
          </p:txBody>
        </p:sp>
      </p:grpSp>
      <p:sp>
        <p:nvSpPr>
          <p:cNvPr id="3" name="TextBox 6">
            <a:extLst>
              <a:ext uri="{FF2B5EF4-FFF2-40B4-BE49-F238E27FC236}">
                <a16:creationId xmlns:a16="http://schemas.microsoft.com/office/drawing/2014/main" id="{4967B3A4-2C60-D537-2DB0-E4D62F8E9B64}"/>
              </a:ext>
            </a:extLst>
          </p:cNvPr>
          <p:cNvSpPr txBox="1"/>
          <p:nvPr/>
        </p:nvSpPr>
        <p:spPr>
          <a:xfrm>
            <a:off x="1028699" y="2932682"/>
            <a:ext cx="16497301" cy="529696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742950" indent="-742950" algn="l">
              <a:lnSpc>
                <a:spcPts val="5944"/>
              </a:lnSpc>
              <a:buAutoNum type="arabicPeriod" startAt="2"/>
            </a:pP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Disponibilidade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Financeira</a:t>
            </a:r>
            <a:r>
              <a:rPr lang="en-US" sz="5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 da </a:t>
            </a:r>
            <a:r>
              <a:rPr lang="en-US" sz="5000" b="1" dirty="0" err="1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Prefeitura</a:t>
            </a:r>
            <a:r>
              <a:rPr lang="en-US" sz="4000" b="1" dirty="0">
                <a:solidFill>
                  <a:schemeClr val="bg1"/>
                </a:solidFill>
                <a:latin typeface="Garet Bold"/>
                <a:ea typeface="Garet Bold"/>
                <a:cs typeface="Garet Bold"/>
                <a:sym typeface="Garet Bold"/>
              </a:rPr>
              <a:t>:</a:t>
            </a:r>
          </a:p>
          <a:p>
            <a:pPr marL="742950" indent="-742950" algn="l">
              <a:lnSpc>
                <a:spcPts val="5944"/>
              </a:lnSpc>
              <a:buAutoNum type="arabicPeriod" startAt="2"/>
            </a:pP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b="1" dirty="0">
                <a:solidFill>
                  <a:schemeClr val="bg1"/>
                </a:solidFill>
                <a:latin typeface="Garet Bold"/>
              </a:rPr>
              <a:t>Limitação Orçamentária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b="1" dirty="0">
                <a:solidFill>
                  <a:schemeClr val="bg1"/>
                </a:solidFill>
                <a:latin typeface="Garet Bold"/>
              </a:rPr>
              <a:t>Fortes demandas de curto prazo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b="1" dirty="0">
                <a:solidFill>
                  <a:schemeClr val="bg1"/>
                </a:solidFill>
                <a:latin typeface="Garet Bold"/>
              </a:rPr>
              <a:t>Queda na Arrecadação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b="1" dirty="0">
                <a:solidFill>
                  <a:schemeClr val="bg1"/>
                </a:solidFill>
                <a:latin typeface="Garet Bold"/>
              </a:rPr>
              <a:t>Dívidas e Obrigações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pt-BR" sz="4000" b="1" dirty="0">
                <a:solidFill>
                  <a:schemeClr val="bg1"/>
                </a:solidFill>
                <a:latin typeface="Garet Bold"/>
              </a:rPr>
              <a:t>Má Gestão e Ineficiência</a:t>
            </a:r>
            <a:endParaRPr lang="en-US" sz="40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  <a:p>
            <a:pPr algn="l">
              <a:lnSpc>
                <a:spcPts val="5944"/>
              </a:lnSpc>
            </a:pPr>
            <a:endParaRPr lang="en-US" sz="3600" b="1" dirty="0">
              <a:solidFill>
                <a:schemeClr val="bg1"/>
              </a:solidFill>
              <a:latin typeface="Garet Bold"/>
              <a:ea typeface="Garet Bold"/>
              <a:cs typeface="Garet Bold"/>
              <a:sym typeface="Garet Bold"/>
            </a:endParaRPr>
          </a:p>
        </p:txBody>
      </p:sp>
    </p:spTree>
    <p:extLst>
      <p:ext uri="{BB962C8B-B14F-4D97-AF65-F5344CB8AC3E}">
        <p14:creationId xmlns:p14="http://schemas.microsoft.com/office/powerpoint/2010/main" val="2069807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 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 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 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d319313-0213-4221-ac43-f5b46c2c8916" xsi:nil="true"/>
    <lcf76f155ced4ddcb4097134ff3c332f xmlns="5195936a-2fb1-4fdd-b1c9-571ee910413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3C8FAE68C1975A4FA929FF3F43CCE0A5" ma:contentTypeVersion="16" ma:contentTypeDescription="Crie um novo documento." ma:contentTypeScope="" ma:versionID="f08ad855478f667357571945b1a82718">
  <xsd:schema xmlns:xsd="http://www.w3.org/2001/XMLSchema" xmlns:xs="http://www.w3.org/2001/XMLSchema" xmlns:p="http://schemas.microsoft.com/office/2006/metadata/properties" xmlns:ns2="5195936a-2fb1-4fdd-b1c9-571ee9104133" xmlns:ns3="2d319313-0213-4221-ac43-f5b46c2c8916" targetNamespace="http://schemas.microsoft.com/office/2006/metadata/properties" ma:root="true" ma:fieldsID="825a3325b18f273a962a468fda37decd" ns2:_="" ns3:_="">
    <xsd:import namespace="5195936a-2fb1-4fdd-b1c9-571ee9104133"/>
    <xsd:import namespace="2d319313-0213-4221-ac43-f5b46c2c89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95936a-2fb1-4fdd-b1c9-571ee91041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Marcações de imagem" ma:readOnly="false" ma:fieldId="{5cf76f15-5ced-4ddc-b409-7134ff3c332f}" ma:taxonomyMulti="true" ma:sspId="e05fe80a-8fb6-41d7-90aa-e60afbd28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319313-0213-4221-ac43-f5b46c2c891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9161270-ade4-4949-b5fe-e14425d2a1da}" ma:internalName="TaxCatchAll" ma:showField="CatchAllData" ma:web="2d319313-0213-4221-ac43-f5b46c2c89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E2C24B-8CB7-45EF-82C8-4A885FAB30CD}">
  <ds:schemaRefs>
    <ds:schemaRef ds:uri="http://schemas.microsoft.com/office/2006/metadata/properties"/>
    <ds:schemaRef ds:uri="http://www.w3.org/2000/xmlns/"/>
    <ds:schemaRef ds:uri="2d319313-0213-4221-ac43-f5b46c2c8916"/>
    <ds:schemaRef ds:uri="http://www.w3.org/2001/XMLSchema-instance"/>
    <ds:schemaRef ds:uri="5195936a-2fb1-4fdd-b1c9-571ee9104133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66A1306-F3C9-4478-B3B1-8FA6ED7604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774AF9-5258-47E5-802C-29225E8A5F87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5195936a-2fb1-4fdd-b1c9-571ee9104133"/>
    <ds:schemaRef ds:uri="2d319313-0213-4221-ac43-f5b46c2c891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1369</Words>
  <Application>Microsoft Office PowerPoint</Application>
  <PresentationFormat>Personalizar</PresentationFormat>
  <Paragraphs>267</Paragraphs>
  <Slides>29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0" baseType="lpstr"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MOdeloSlide_SeminárioJuridico2025</dc:title>
  <cp:lastModifiedBy>Julio Passos</cp:lastModifiedBy>
  <cp:revision>4</cp:revision>
  <dcterms:created xsi:type="dcterms:W3CDTF">2006-08-16T00:00:00Z</dcterms:created>
  <dcterms:modified xsi:type="dcterms:W3CDTF">2025-09-23T11:53:13Z</dcterms:modified>
  <dc:identifier>DAGxw2t8iU8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0x0101003C8FAE68C1975A4FA929FF3F43CCE0A5</vt:lpwstr>
  </property>
  <property fmtid="{D5CDD505-2E9C-101B-9397-08002B2CF9AE}" pid="3" name="MediaServiceImageTags">
    <vt:lpwstr/>
  </property>
</Properties>
</file>